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71" r:id="rId4"/>
  </p:sldMasterIdLst>
  <p:notesMasterIdLst>
    <p:notesMasterId r:id="rId48"/>
  </p:notesMasterIdLst>
  <p:handoutMasterIdLst>
    <p:handoutMasterId r:id="rId49"/>
  </p:handoutMasterIdLst>
  <p:sldIdLst>
    <p:sldId id="256" r:id="rId5"/>
    <p:sldId id="276" r:id="rId6"/>
    <p:sldId id="275" r:id="rId7"/>
    <p:sldId id="277" r:id="rId8"/>
    <p:sldId id="323" r:id="rId9"/>
    <p:sldId id="324" r:id="rId10"/>
    <p:sldId id="325" r:id="rId11"/>
    <p:sldId id="326" r:id="rId12"/>
    <p:sldId id="327" r:id="rId13"/>
    <p:sldId id="328" r:id="rId14"/>
    <p:sldId id="329" r:id="rId15"/>
    <p:sldId id="330" r:id="rId16"/>
    <p:sldId id="331" r:id="rId17"/>
    <p:sldId id="332" r:id="rId18"/>
    <p:sldId id="294" r:id="rId19"/>
    <p:sldId id="295" r:id="rId20"/>
    <p:sldId id="296" r:id="rId21"/>
    <p:sldId id="315" r:id="rId22"/>
    <p:sldId id="316" r:id="rId23"/>
    <p:sldId id="278" r:id="rId24"/>
    <p:sldId id="279" r:id="rId25"/>
    <p:sldId id="317" r:id="rId26"/>
    <p:sldId id="280" r:id="rId27"/>
    <p:sldId id="320" r:id="rId28"/>
    <p:sldId id="319" r:id="rId29"/>
    <p:sldId id="318" r:id="rId30"/>
    <p:sldId id="321" r:id="rId31"/>
    <p:sldId id="322" r:id="rId32"/>
    <p:sldId id="293" r:id="rId33"/>
    <p:sldId id="292" r:id="rId34"/>
    <p:sldId id="297" r:id="rId35"/>
    <p:sldId id="333" r:id="rId36"/>
    <p:sldId id="298" r:id="rId37"/>
    <p:sldId id="308" r:id="rId38"/>
    <p:sldId id="300" r:id="rId39"/>
    <p:sldId id="306" r:id="rId40"/>
    <p:sldId id="305" r:id="rId41"/>
    <p:sldId id="307" r:id="rId42"/>
    <p:sldId id="312" r:id="rId43"/>
    <p:sldId id="313" r:id="rId44"/>
    <p:sldId id="314" r:id="rId45"/>
    <p:sldId id="291" r:id="rId46"/>
    <p:sldId id="309" r:id="rId47"/>
  </p:sldIdLst>
  <p:sldSz cx="9144000" cy="5143500" type="screen16x9"/>
  <p:notesSz cx="6858000" cy="9144000"/>
  <p:defaultTextStyle>
    <a:lvl1pPr marL="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9pPr>
    <a:extLst/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760"/>
    <a:srgbClr val="DDF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109" autoAdjust="0"/>
    <p:restoredTop sz="75204" autoAdjust="0"/>
  </p:normalViewPr>
  <p:slideViewPr>
    <p:cSldViewPr>
      <p:cViewPr varScale="1">
        <p:scale>
          <a:sx n="113" d="100"/>
          <a:sy n="113" d="100"/>
        </p:scale>
        <p:origin x="714" y="9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108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100" d="100"/>
          <a:sy n="100" d="100"/>
        </p:scale>
        <p:origin x="3552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tableStyles" Target="tableStyles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51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2F94E9-0EB2-4707-98CB-1DA2B926FCFB}" type="datetimeFigureOut">
              <a:rPr lang="en-US" smtClean="0"/>
              <a:t>4/2/2016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E14D1F-725F-4799-8BE6-3DF6B6A15A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8777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l">
              <a:defRPr sz="1200"/>
            </a:lvl1pPr>
            <a:extLst/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r">
              <a:defRPr sz="1200"/>
            </a:lvl1pPr>
            <a:extLst/>
          </a:lstStyle>
          <a:p>
            <a:fld id="{A8ADFD5B-A66C-449C-B6E8-FB716D07777D}" type="datetimeFigureOut">
              <a:rPr lang="en-US" smtClean="0"/>
              <a:pPr/>
              <a:t>4/2/2016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/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l">
              <a:defRPr sz="1200"/>
            </a:lvl1pPr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r">
              <a:defRPr sz="1200"/>
            </a:lvl1pPr>
            <a:extLst/>
          </a:lstStyle>
          <a:p>
            <a:fld id="{CA5D3BF3-D352-46FC-8343-31F56E6730E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8601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rtl="0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>
      <a:defRPr sz="1200" kern="1200">
        <a:solidFill>
          <a:schemeClr val="tx1"/>
        </a:solidFill>
        <a:latin typeface="+mn-lt"/>
        <a:ea typeface="+mn-ea"/>
        <a:cs typeface="+mn-cs"/>
      </a:defRPr>
    </a:lvl9pPr>
    <a:extLst/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lucene.apache.org/solr/" TargetMode="External"/><Relationship Id="rId7" Type="http://schemas.openxmlformats.org/officeDocument/2006/relationships/hyperlink" Target="http://ark.intel.com/products/75685/Intel-SSD-DC-S3500-Series-800GB-2_5in-SATA-6Gbs-20nm-MLC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://ark.intel.com/products/64583/Intel-Xeon-Processor-E5-2680-20M-Cache-2_70-GHz-8_00-GTs-Intel-QPI" TargetMode="External"/><Relationship Id="rId5" Type="http://schemas.openxmlformats.org/officeDocument/2006/relationships/hyperlink" Target="http://www.dell.com/us/business/p/poweredge-r620/pd" TargetMode="External"/><Relationship Id="rId4" Type="http://schemas.openxmlformats.org/officeDocument/2006/relationships/hyperlink" Target="https://github.com/elastic/elasticsearch/issues/8870" TargetMode="Externa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D3BF3-D352-46FC-8343-31F56E6730EA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9333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>
                <a:solidFill>
                  <a:prstClr val="black"/>
                </a:solidFill>
              </a:rPr>
              <a:pPr/>
              <a:t>43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4967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http://blog.stackoverflow.com/2008/11/sql-2008-full-text-search-problems/</a:t>
            </a:r>
          </a:p>
          <a:p>
            <a:r>
              <a:rPr lang="en-US" dirty="0" smtClean="0"/>
              <a:t>https://www.brentozar.com/archive/2008/11/stackoverflows-sql-2008-fts-issue-solved/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D3BF3-D352-46FC-8343-31F56E6730EA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910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Originally created on Java and later ported to </a:t>
            </a:r>
            <a:r>
              <a:rPr lang="en-US" dirty="0" err="1" smtClean="0"/>
              <a:t>.Net</a:t>
            </a:r>
            <a:r>
              <a:rPr lang="en-US" dirty="0" smtClean="0"/>
              <a:t> as Lucene.net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D3BF3-D352-46FC-8343-31F56E6730EA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3547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Wrapper around Lucene that provided index access through </a:t>
            </a:r>
            <a:r>
              <a:rPr lang="en-US" b="1" dirty="0" smtClean="0"/>
              <a:t>XML/HTTP services</a:t>
            </a:r>
            <a:r>
              <a:rPr lang="en-US" dirty="0" smtClean="0"/>
              <a:t>, </a:t>
            </a:r>
            <a:r>
              <a:rPr lang="en-US" b="1" dirty="0" smtClean="0"/>
              <a:t>caching</a:t>
            </a:r>
            <a:r>
              <a:rPr lang="en-US" dirty="0" smtClean="0"/>
              <a:t> and </a:t>
            </a:r>
            <a:r>
              <a:rPr lang="en-US" b="1" dirty="0" smtClean="0"/>
              <a:t>replication</a:t>
            </a:r>
            <a:r>
              <a:rPr lang="en-US" dirty="0" smtClean="0"/>
              <a:t>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D3BF3-D352-46FC-8343-31F56E6730EA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1363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https://nickcraver.com/blog/2016/02/17/stack-overflow-the-architecture-2016-edition/</a:t>
            </a:r>
          </a:p>
          <a:p>
            <a:endParaRPr lang="en-US" dirty="0" smtClean="0"/>
          </a:p>
          <a:p>
            <a:r>
              <a:rPr lang="en-US" dirty="0" smtClean="0"/>
              <a:t>Each Elastic cluster (there’s one in each data center) has 3 nodes, and each site has its own index. Careers has an additional few indexes. What makes our setup a little non-standard in the elastic world: our 3 server clusters are a bit beefier than average with all SSD storage, 192GB of RAM, and dual 10Gbps network each.</a:t>
            </a:r>
          </a:p>
          <a:p>
            <a:endParaRPr lang="en-US" dirty="0" smtClean="0"/>
          </a:p>
          <a:p>
            <a:r>
              <a:rPr lang="en-US" dirty="0" smtClean="0"/>
              <a:t>The main reason we’re on </a:t>
            </a:r>
            <a:r>
              <a:rPr lang="en-US" dirty="0" err="1" smtClean="0"/>
              <a:t>Elasticsearch</a:t>
            </a:r>
            <a:r>
              <a:rPr lang="en-US" dirty="0" smtClean="0"/>
              <a:t> instead of something like SQL full-text search is scalability and better allocation of money. SQL CPUs are comparatively very expensive, Elastic is cheap and has far more features these days. Why not </a:t>
            </a:r>
            <a:r>
              <a:rPr lang="en-US" dirty="0" err="1" smtClean="0">
                <a:hlinkClick r:id="rId3"/>
              </a:rPr>
              <a:t>Solr</a:t>
            </a:r>
            <a:r>
              <a:rPr lang="en-US" dirty="0" smtClean="0"/>
              <a:t>? We want to search across the entire network (many indexes at once), and this wasn’t supported at decision time. The reason we’re not on 2.x yet is </a:t>
            </a:r>
            <a:r>
              <a:rPr lang="en-US" dirty="0" smtClean="0">
                <a:hlinkClick r:id="rId4"/>
              </a:rPr>
              <a:t>a major change to “types”</a:t>
            </a:r>
            <a:r>
              <a:rPr lang="en-US" dirty="0" smtClean="0"/>
              <a:t> means we need to </a:t>
            </a:r>
            <a:r>
              <a:rPr lang="en-US" dirty="0" err="1" smtClean="0"/>
              <a:t>reindex</a:t>
            </a:r>
            <a:r>
              <a:rPr lang="en-US" dirty="0" smtClean="0"/>
              <a:t> everything to upgrade. I just don’t have enough time to make the needed changes and migration plan yet.</a:t>
            </a:r>
          </a:p>
          <a:p>
            <a:endParaRPr lang="en-US" dirty="0" smtClean="0"/>
          </a:p>
          <a:p>
            <a:r>
              <a:rPr lang="en-US" b="1" dirty="0" err="1" smtClean="0"/>
              <a:t>Elasticsearch</a:t>
            </a:r>
            <a:r>
              <a:rPr lang="en-US" b="1" dirty="0" smtClean="0"/>
              <a:t> Servers (Search)</a:t>
            </a:r>
          </a:p>
          <a:p>
            <a:r>
              <a:rPr lang="en-US" dirty="0" smtClean="0"/>
              <a:t>3 Dell </a:t>
            </a:r>
            <a:r>
              <a:rPr lang="en-US" dirty="0" smtClean="0">
                <a:hlinkClick r:id="rId5"/>
              </a:rPr>
              <a:t>R620</a:t>
            </a:r>
            <a:r>
              <a:rPr lang="en-US" dirty="0" smtClean="0"/>
              <a:t> Servers, each with:</a:t>
            </a:r>
          </a:p>
          <a:p>
            <a:r>
              <a:rPr lang="en-US" dirty="0" smtClean="0"/>
              <a:t>Dual </a:t>
            </a:r>
            <a:r>
              <a:rPr lang="en-US" dirty="0" smtClean="0">
                <a:hlinkClick r:id="rId6"/>
              </a:rPr>
              <a:t>E5-2680</a:t>
            </a:r>
            <a:r>
              <a:rPr lang="en-US" dirty="0" smtClean="0"/>
              <a:t> Processors (8 cores @2.7–3.5GHz each)</a:t>
            </a:r>
          </a:p>
          <a:p>
            <a:r>
              <a:rPr lang="en-US" dirty="0" smtClean="0"/>
              <a:t>192 GB of RAM (12x 16 GB DIMMs)</a:t>
            </a:r>
          </a:p>
          <a:p>
            <a:r>
              <a:rPr lang="en-US" dirty="0" smtClean="0"/>
              <a:t>2x Intel </a:t>
            </a:r>
            <a:r>
              <a:rPr lang="en-US" dirty="0" smtClean="0">
                <a:hlinkClick r:id="rId7"/>
              </a:rPr>
              <a:t>S3500</a:t>
            </a:r>
            <a:r>
              <a:rPr lang="en-US" dirty="0" smtClean="0"/>
              <a:t> 800GB SATA SSDs (RAID 1)</a:t>
            </a:r>
          </a:p>
          <a:p>
            <a:r>
              <a:rPr lang="en-US" dirty="0" smtClean="0"/>
              <a:t>Dual 10 </a:t>
            </a:r>
            <a:r>
              <a:rPr lang="en-US" dirty="0" err="1" smtClean="0"/>
              <a:t>Gbps</a:t>
            </a:r>
            <a:r>
              <a:rPr lang="en-US" dirty="0" smtClean="0"/>
              <a:t> network (Intel X540/I350 NDC)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D3BF3-D352-46FC-8343-31F56E6730EA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52121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using </a:t>
            </a:r>
            <a:r>
              <a:rPr lang="en-US" dirty="0" err="1" smtClean="0"/>
              <a:t>ElasticSearch</a:t>
            </a:r>
            <a:r>
              <a:rPr lang="en-US" dirty="0" smtClean="0"/>
              <a:t> as its underlying engine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D3BF3-D352-46FC-8343-31F56E6730EA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0910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F0B39B-7108-4734-8C26-23057C6B3E48}" type="slidenum">
              <a:rPr lang="en-US" smtClean="0">
                <a:solidFill>
                  <a:prstClr val="black"/>
                </a:solidFill>
              </a:rPr>
              <a:pPr/>
              <a:t>33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88087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err="1" smtClean="0">
                <a:effectLst/>
              </a:rPr>
              <a:t>Lemmatisation</a:t>
            </a:r>
            <a:r>
              <a:rPr lang="en-US" dirty="0" smtClean="0">
                <a:effectLst/>
              </a:rPr>
              <a:t> - </a:t>
            </a:r>
            <a:r>
              <a:rPr lang="en-US" dirty="0" smtClean="0"/>
              <a:t>the verb 'to walk' may appear as 'walk', 'walked', 'walks', 'walking'.</a:t>
            </a:r>
          </a:p>
          <a:p>
            <a:endParaRPr lang="en-US" dirty="0" smtClean="0"/>
          </a:p>
          <a:p>
            <a:pPr rtl="0"/>
            <a:r>
              <a:rPr lang="en-US" dirty="0" smtClean="0">
                <a:effectLst/>
              </a:rPr>
              <a:t>The word "better" has "good" as its lemma. This link is missed by stemming, as it requires a dictionary look-up.</a:t>
            </a:r>
          </a:p>
          <a:p>
            <a:pPr rtl="0"/>
            <a:r>
              <a:rPr lang="en-US" dirty="0" smtClean="0">
                <a:effectLst/>
              </a:rPr>
              <a:t>The word "walk" is the base form for word "walking", and hence this is matched in both stemming and </a:t>
            </a:r>
            <a:r>
              <a:rPr lang="en-US" dirty="0" err="1" smtClean="0">
                <a:effectLst/>
              </a:rPr>
              <a:t>lemmatisation</a:t>
            </a:r>
            <a:r>
              <a:rPr lang="en-US" dirty="0" smtClean="0">
                <a:effectLst/>
              </a:rPr>
              <a:t>.</a:t>
            </a:r>
          </a:p>
          <a:p>
            <a:pPr rtl="0"/>
            <a:r>
              <a:rPr lang="en-US" dirty="0" smtClean="0">
                <a:effectLst/>
              </a:rPr>
              <a:t>The word "meeting" can be either the base form of a noun or a form of a verb ("to meet") depending on the context, e.g., "in our last meeting" or "We are meeting again tomorrow". Unlike stemming, </a:t>
            </a:r>
            <a:r>
              <a:rPr lang="en-US" dirty="0" err="1" smtClean="0">
                <a:effectLst/>
              </a:rPr>
              <a:t>lemmatisation</a:t>
            </a:r>
            <a:r>
              <a:rPr lang="en-US" dirty="0" smtClean="0">
                <a:effectLst/>
              </a:rPr>
              <a:t> can in principle select the appropriate lemma depending on the context.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D3BF3-D352-46FC-8343-31F56E6730EA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6704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D3BF3-D352-46FC-8343-31F56E6730EA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6536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46404" y="569214"/>
            <a:ext cx="7063740" cy="3031236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5400" baseline="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46404" y="3600450"/>
            <a:ext cx="7063740" cy="1268730"/>
          </a:xfrm>
        </p:spPr>
        <p:txBody>
          <a:bodyPr>
            <a:normAutofit/>
          </a:bodyPr>
          <a:lstStyle>
            <a:lvl1pPr marL="0" indent="0" algn="l">
              <a:buNone/>
              <a:defRPr sz="1650" baseline="0">
                <a:solidFill>
                  <a:schemeClr val="tx1">
                    <a:lumMod val="75000"/>
                  </a:schemeClr>
                </a:solidFill>
              </a:defRPr>
            </a:lvl1pPr>
            <a:lvl2pPr marL="342900" indent="0" algn="ctr">
              <a:buNone/>
              <a:defRPr sz="1650"/>
            </a:lvl2pPr>
            <a:lvl3pPr marL="685800" indent="0" algn="ctr">
              <a:buNone/>
              <a:defRPr sz="165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pPr algn="ctr"/>
            <a:fld id="{047E157E-8DCB-4F70-A0AF-5EB586A91DD4}" type="datetime1">
              <a:rPr kumimoji="0" lang="en-US" smtClean="0">
                <a:solidFill>
                  <a:srgbClr val="FFFFFF"/>
                </a:solidFill>
              </a:rPr>
              <a:pPr algn="ctr"/>
              <a:t>4/2/2016</a:t>
            </a:fld>
            <a:endParaRPr kumimoji="0" lang="en-US" sz="2000" dirty="0">
              <a:solidFill>
                <a:srgbClr val="FFFFFF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pPr algn="r"/>
            <a:endParaRPr kumimoji="0" lang="en-US" dirty="0">
              <a:solidFill>
                <a:schemeClr val="tx2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8F82E0A0-C266-4798-8C8F-B9F91E9DA37E}" type="slidenum">
              <a:rPr kumimoji="0" lang="en-US" smtClean="0">
                <a:solidFill>
                  <a:schemeClr val="tx2"/>
                </a:solidFill>
              </a:rPr>
              <a:pPr/>
              <a:t>‹#›</a:t>
            </a:fld>
            <a:endParaRPr kumimoji="0" lang="en-US" dirty="0">
              <a:solidFill>
                <a:schemeClr val="tx2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3429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8411" y="4234815"/>
            <a:ext cx="1389891" cy="777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5276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bg>
      <p:bgPr>
        <a:blipFill dpi="0" rotWithShape="1">
          <a:blip r:embed="rId2">
            <a:lum/>
          </a:blip>
          <a:srcRect/>
          <a:stretch>
            <a:fillRect t="-18000" b="-1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 userDrawn="1"/>
        </p:nvSpPr>
        <p:spPr>
          <a:xfrm>
            <a:off x="0" y="3486150"/>
            <a:ext cx="8469630" cy="1657350"/>
          </a:xfrm>
          <a:prstGeom prst="rect">
            <a:avLst/>
          </a:prstGeom>
          <a:solidFill>
            <a:schemeClr val="tx2"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274320" y="3638550"/>
            <a:ext cx="7879080" cy="994172"/>
          </a:xfrm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274638" y="4476750"/>
            <a:ext cx="7878762" cy="5334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9" name="Date Placeholder 18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E4606EA6-EFEA-4C30-9264-4F9291A5780D}" type="datetime1">
              <a:rPr kumimoji="0" lang="en-US" smtClean="0"/>
              <a:pPr/>
              <a:t>4/2/2016</a:t>
            </a:fld>
            <a:endParaRPr kumimoji="0" lang="en-US" sz="1400" dirty="0">
              <a:solidFill>
                <a:schemeClr val="tx2"/>
              </a:solidFill>
            </a:endParaRPr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r"/>
            <a:endParaRPr kumimoji="0" lang="en-US" sz="1400" dirty="0">
              <a:solidFill>
                <a:schemeClr val="tx2"/>
              </a:solidFill>
            </a:endParaRPr>
          </a:p>
        </p:txBody>
      </p:sp>
      <p:sp>
        <p:nvSpPr>
          <p:cNvPr id="21" name="Slide Number Placeholder 20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algn="ctr"/>
            <a:fld id="{8F82E0A0-C266-4798-8C8F-B9F91E9DA37E}" type="slidenum">
              <a:rPr kumimoji="0" lang="en-US" sz="1400" b="1" smtClean="0">
                <a:solidFill>
                  <a:srgbClr val="FFFFFF"/>
                </a:solidFill>
              </a:rPr>
              <a:pPr algn="ctr"/>
              <a:t>‹#›</a:t>
            </a:fld>
            <a:endParaRPr kumimoji="0" lang="en-US" sz="1400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21018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ADB5D-B7A0-47E3-AD2D-B1A6F8614213}" type="datetime1">
              <a:rPr kumimoji="0" lang="en-US" smtClean="0"/>
              <a:pPr/>
              <a:t>4/2/2016</a:t>
            </a:fld>
            <a:endParaRPr kumimoji="0"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7CB7D-F184-43C7-B6FD-03D728E1BBFF}" type="slidenum">
              <a:rPr kumimoji="0" lang="en-US" smtClean="0">
                <a:solidFill>
                  <a:srgbClr val="FFFFFF"/>
                </a:solidFill>
              </a:rPr>
              <a:pPr/>
              <a:t>‹#›</a:t>
            </a:fld>
            <a:endParaRPr kumimoji="0" lang="en-US" dirty="0">
              <a:solidFill>
                <a:srgbClr val="FFFFFF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4114800"/>
            <a:ext cx="1389891" cy="777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7276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68126-03FC-49C0-B9B8-2B561CCC3D90}" type="datetime1">
              <a:rPr kumimoji="0" lang="en-US" smtClean="0"/>
              <a:pPr/>
              <a:t>4/2/2016</a:t>
            </a:fld>
            <a:endParaRPr kumimoji="0"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7CB7D-F184-43C7-B6FD-03D728E1BBFF}" type="slidenum">
              <a:rPr kumimoji="0" lang="en-US" smtClean="0">
                <a:solidFill>
                  <a:schemeClr val="tx2"/>
                </a:solidFill>
              </a:rPr>
              <a:pPr/>
              <a:t>‹#›</a:t>
            </a:fld>
            <a:endParaRPr kumimoji="0" lang="en-US" dirty="0">
              <a:solidFill>
                <a:schemeClr val="tx2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4114800"/>
            <a:ext cx="1389891" cy="777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6022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 Placeholder 35"/>
          <p:cNvSpPr>
            <a:spLocks noGrp="1"/>
          </p:cNvSpPr>
          <p:nvPr>
            <p:ph type="body" sz="quarter" idx="32" hasCustomPrompt="1"/>
          </p:nvPr>
        </p:nvSpPr>
        <p:spPr>
          <a:xfrm>
            <a:off x="381000" y="2818712"/>
            <a:ext cx="1497573" cy="210238"/>
          </a:xfrm>
        </p:spPr>
        <p:txBody>
          <a:bodyPr>
            <a:noAutofit/>
          </a:bodyPr>
          <a:lstStyle>
            <a:lvl1pPr marL="0" indent="0" algn="ctr">
              <a:buNone/>
              <a:defRPr sz="800" i="1">
                <a:latin typeface="Franklin Gothic Book" panose="020B0503020102020204" pitchFamily="34" charset="0"/>
              </a:defRPr>
            </a:lvl1pPr>
          </a:lstStyle>
          <a:p>
            <a:pPr lvl="0"/>
            <a:r>
              <a:rPr lang="en-US" dirty="0" smtClean="0"/>
              <a:t>Tap to add title (optional)</a:t>
            </a:r>
            <a:endParaRPr lang="en-US" dirty="0"/>
          </a:p>
        </p:txBody>
      </p:sp>
      <p:sp>
        <p:nvSpPr>
          <p:cNvPr id="51" name="Text Placeholder 35"/>
          <p:cNvSpPr>
            <a:spLocks noGrp="1"/>
          </p:cNvSpPr>
          <p:nvPr>
            <p:ph type="body" sz="quarter" idx="36" hasCustomPrompt="1"/>
          </p:nvPr>
        </p:nvSpPr>
        <p:spPr>
          <a:xfrm>
            <a:off x="1927842" y="2818712"/>
            <a:ext cx="1497573" cy="210238"/>
          </a:xfrm>
        </p:spPr>
        <p:txBody>
          <a:bodyPr>
            <a:noAutofit/>
          </a:bodyPr>
          <a:lstStyle>
            <a:lvl1pPr marL="0" indent="0" algn="ctr">
              <a:buNone/>
              <a:defRPr sz="800" i="1">
                <a:latin typeface="Franklin Gothic Book" panose="020B0503020102020204" pitchFamily="34" charset="0"/>
              </a:defRPr>
            </a:lvl1pPr>
          </a:lstStyle>
          <a:p>
            <a:pPr lvl="0"/>
            <a:r>
              <a:rPr lang="en-US" dirty="0" smtClean="0"/>
              <a:t>Tap to add title (optional)</a:t>
            </a:r>
            <a:endParaRPr lang="en-US" dirty="0"/>
          </a:p>
        </p:txBody>
      </p:sp>
      <p:sp>
        <p:nvSpPr>
          <p:cNvPr id="55" name="Text Placeholder 35"/>
          <p:cNvSpPr>
            <a:spLocks noGrp="1"/>
          </p:cNvSpPr>
          <p:nvPr>
            <p:ph type="body" sz="quarter" idx="40" hasCustomPrompt="1"/>
          </p:nvPr>
        </p:nvSpPr>
        <p:spPr>
          <a:xfrm>
            <a:off x="3474684" y="2818712"/>
            <a:ext cx="1497573" cy="210238"/>
          </a:xfrm>
        </p:spPr>
        <p:txBody>
          <a:bodyPr>
            <a:noAutofit/>
          </a:bodyPr>
          <a:lstStyle>
            <a:lvl1pPr marL="0" indent="0" algn="ctr">
              <a:buNone/>
              <a:defRPr sz="800" i="1">
                <a:latin typeface="Franklin Gothic Book" panose="020B0503020102020204" pitchFamily="34" charset="0"/>
              </a:defRPr>
            </a:lvl1pPr>
          </a:lstStyle>
          <a:p>
            <a:pPr lvl="0"/>
            <a:r>
              <a:rPr lang="en-US" dirty="0" smtClean="0"/>
              <a:t>Tap to add title (optional)</a:t>
            </a:r>
            <a:endParaRPr lang="en-US" dirty="0"/>
          </a:p>
        </p:txBody>
      </p:sp>
      <p:sp>
        <p:nvSpPr>
          <p:cNvPr id="59" name="Text Placeholder 35"/>
          <p:cNvSpPr>
            <a:spLocks noGrp="1"/>
          </p:cNvSpPr>
          <p:nvPr>
            <p:ph type="body" sz="quarter" idx="44" hasCustomPrompt="1"/>
          </p:nvPr>
        </p:nvSpPr>
        <p:spPr>
          <a:xfrm>
            <a:off x="5021526" y="2818712"/>
            <a:ext cx="1497573" cy="210238"/>
          </a:xfrm>
        </p:spPr>
        <p:txBody>
          <a:bodyPr>
            <a:noAutofit/>
          </a:bodyPr>
          <a:lstStyle>
            <a:lvl1pPr marL="0" indent="0" algn="ctr">
              <a:buNone/>
              <a:defRPr sz="800" i="1">
                <a:latin typeface="Franklin Gothic Book" panose="020B0503020102020204" pitchFamily="34" charset="0"/>
              </a:defRPr>
            </a:lvl1pPr>
          </a:lstStyle>
          <a:p>
            <a:pPr lvl="0"/>
            <a:r>
              <a:rPr lang="en-US" dirty="0" smtClean="0"/>
              <a:t>Tap to add title (optional)</a:t>
            </a:r>
            <a:endParaRPr lang="en-US" dirty="0"/>
          </a:p>
        </p:txBody>
      </p:sp>
      <p:sp>
        <p:nvSpPr>
          <p:cNvPr id="63" name="Text Placeholder 35"/>
          <p:cNvSpPr>
            <a:spLocks noGrp="1"/>
          </p:cNvSpPr>
          <p:nvPr>
            <p:ph type="body" sz="quarter" idx="48" hasCustomPrompt="1"/>
          </p:nvPr>
        </p:nvSpPr>
        <p:spPr>
          <a:xfrm>
            <a:off x="6568368" y="2818712"/>
            <a:ext cx="1497573" cy="210238"/>
          </a:xfrm>
        </p:spPr>
        <p:txBody>
          <a:bodyPr>
            <a:noAutofit/>
          </a:bodyPr>
          <a:lstStyle>
            <a:lvl1pPr marL="0" indent="0" algn="ctr">
              <a:buNone/>
              <a:defRPr sz="800" i="1">
                <a:latin typeface="Franklin Gothic Book" panose="020B0503020102020204" pitchFamily="34" charset="0"/>
              </a:defRPr>
            </a:lvl1pPr>
          </a:lstStyle>
          <a:p>
            <a:pPr lvl="0"/>
            <a:r>
              <a:rPr lang="en-US" dirty="0" smtClean="0"/>
              <a:t>Tap to add title (optional)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5588" y="274320"/>
            <a:ext cx="7960296" cy="994172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06EA6-EFEA-4C30-9264-4F9291A5780D}" type="datetime1">
              <a:rPr kumimoji="0" lang="en-US" smtClean="0"/>
              <a:pPr/>
              <a:t>4/2/2016</a:t>
            </a:fld>
            <a:endParaRPr kumimoji="0" lang="en-US" sz="1400" dirty="0">
              <a:solidFill>
                <a:schemeClr val="tx2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kumimoji="0" lang="en-US" sz="1400" dirty="0">
              <a:solidFill>
                <a:schemeClr val="tx2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F82E0A0-C266-4798-8C8F-B9F91E9DA37E}" type="slidenum">
              <a:rPr kumimoji="0" lang="en-US" sz="1400" b="1" smtClean="0">
                <a:solidFill>
                  <a:srgbClr val="FFFFFF"/>
                </a:solidFill>
              </a:rPr>
              <a:pPr algn="ctr"/>
              <a:t>‹#›</a:t>
            </a:fld>
            <a:endParaRPr kumimoji="0" lang="en-US" sz="1400" b="1" dirty="0">
              <a:solidFill>
                <a:srgbClr val="FFFFFF"/>
              </a:solidFill>
            </a:endParaRPr>
          </a:p>
        </p:txBody>
      </p:sp>
      <p:pic>
        <p:nvPicPr>
          <p:cNvPr id="34" name="Picture 3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4114800"/>
            <a:ext cx="1389891" cy="777242"/>
          </a:xfrm>
          <a:prstGeom prst="rect">
            <a:avLst/>
          </a:prstGeom>
        </p:spPr>
      </p:pic>
      <p:sp>
        <p:nvSpPr>
          <p:cNvPr id="44" name="Picture Placeholder 6"/>
          <p:cNvSpPr>
            <a:spLocks noGrp="1"/>
          </p:cNvSpPr>
          <p:nvPr>
            <p:ph type="pic" sz="quarter" idx="29" hasCustomPrompt="1"/>
          </p:nvPr>
        </p:nvSpPr>
        <p:spPr>
          <a:xfrm>
            <a:off x="672587" y="1590387"/>
            <a:ext cx="914400" cy="914400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Picture</a:t>
            </a:r>
            <a:endParaRPr lang="en-US" dirty="0"/>
          </a:p>
        </p:txBody>
      </p:sp>
      <p:sp>
        <p:nvSpPr>
          <p:cNvPr id="45" name="Text Placeholder 18"/>
          <p:cNvSpPr>
            <a:spLocks noGrp="1"/>
          </p:cNvSpPr>
          <p:nvPr>
            <p:ph type="body" sz="quarter" idx="30"/>
          </p:nvPr>
        </p:nvSpPr>
        <p:spPr>
          <a:xfrm>
            <a:off x="358667" y="2568247"/>
            <a:ext cx="1542241" cy="235324"/>
          </a:xfrm>
        </p:spPr>
        <p:txBody>
          <a:bodyPr>
            <a:noAutofit/>
          </a:bodyPr>
          <a:lstStyle>
            <a:lvl1pPr marL="0" indent="0" algn="ctr">
              <a:buNone/>
              <a:defRPr sz="1400" b="0">
                <a:solidFill>
                  <a:schemeClr val="tx2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46" name="Text Placeholder 20"/>
          <p:cNvSpPr>
            <a:spLocks noGrp="1"/>
          </p:cNvSpPr>
          <p:nvPr>
            <p:ph type="body" sz="quarter" idx="31"/>
          </p:nvPr>
        </p:nvSpPr>
        <p:spPr>
          <a:xfrm>
            <a:off x="419631" y="3028950"/>
            <a:ext cx="1420310" cy="1066800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lvl="0"/>
            <a:endParaRPr lang="en-US" dirty="0"/>
          </a:p>
        </p:txBody>
      </p:sp>
      <p:sp>
        <p:nvSpPr>
          <p:cNvPr id="48" name="Picture Placeholder 6"/>
          <p:cNvSpPr>
            <a:spLocks noGrp="1"/>
          </p:cNvSpPr>
          <p:nvPr>
            <p:ph type="pic" sz="quarter" idx="33" hasCustomPrompt="1"/>
          </p:nvPr>
        </p:nvSpPr>
        <p:spPr>
          <a:xfrm>
            <a:off x="2219429" y="1590387"/>
            <a:ext cx="914400" cy="914400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Picture</a:t>
            </a:r>
            <a:endParaRPr lang="en-US" dirty="0"/>
          </a:p>
        </p:txBody>
      </p:sp>
      <p:sp>
        <p:nvSpPr>
          <p:cNvPr id="49" name="Text Placeholder 18"/>
          <p:cNvSpPr>
            <a:spLocks noGrp="1"/>
          </p:cNvSpPr>
          <p:nvPr>
            <p:ph type="body" sz="quarter" idx="34"/>
          </p:nvPr>
        </p:nvSpPr>
        <p:spPr>
          <a:xfrm>
            <a:off x="1905509" y="2568247"/>
            <a:ext cx="1542241" cy="235324"/>
          </a:xfrm>
        </p:spPr>
        <p:txBody>
          <a:bodyPr>
            <a:noAutofit/>
          </a:bodyPr>
          <a:lstStyle>
            <a:lvl1pPr marL="0" indent="0" algn="ctr">
              <a:buNone/>
              <a:defRPr sz="1400" b="0">
                <a:solidFill>
                  <a:schemeClr val="tx2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50" name="Text Placeholder 20"/>
          <p:cNvSpPr>
            <a:spLocks noGrp="1"/>
          </p:cNvSpPr>
          <p:nvPr>
            <p:ph type="body" sz="quarter" idx="35"/>
          </p:nvPr>
        </p:nvSpPr>
        <p:spPr>
          <a:xfrm>
            <a:off x="1966473" y="3028950"/>
            <a:ext cx="1420310" cy="1066800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lvl="0"/>
            <a:endParaRPr lang="en-US" dirty="0"/>
          </a:p>
        </p:txBody>
      </p:sp>
      <p:sp>
        <p:nvSpPr>
          <p:cNvPr id="52" name="Picture Placeholder 6"/>
          <p:cNvSpPr>
            <a:spLocks noGrp="1"/>
          </p:cNvSpPr>
          <p:nvPr>
            <p:ph type="pic" sz="quarter" idx="37" hasCustomPrompt="1"/>
          </p:nvPr>
        </p:nvSpPr>
        <p:spPr>
          <a:xfrm>
            <a:off x="3766271" y="1590387"/>
            <a:ext cx="914400" cy="914400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Picture</a:t>
            </a:r>
            <a:endParaRPr lang="en-US" dirty="0"/>
          </a:p>
        </p:txBody>
      </p:sp>
      <p:sp>
        <p:nvSpPr>
          <p:cNvPr id="53" name="Text Placeholder 18"/>
          <p:cNvSpPr>
            <a:spLocks noGrp="1"/>
          </p:cNvSpPr>
          <p:nvPr>
            <p:ph type="body" sz="quarter" idx="38"/>
          </p:nvPr>
        </p:nvSpPr>
        <p:spPr>
          <a:xfrm>
            <a:off x="3452351" y="2568247"/>
            <a:ext cx="1542241" cy="235324"/>
          </a:xfrm>
        </p:spPr>
        <p:txBody>
          <a:bodyPr>
            <a:noAutofit/>
          </a:bodyPr>
          <a:lstStyle>
            <a:lvl1pPr marL="0" indent="0" algn="ctr">
              <a:buNone/>
              <a:defRPr sz="1400" b="0">
                <a:solidFill>
                  <a:schemeClr val="tx2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54" name="Text Placeholder 20"/>
          <p:cNvSpPr>
            <a:spLocks noGrp="1"/>
          </p:cNvSpPr>
          <p:nvPr>
            <p:ph type="body" sz="quarter" idx="39"/>
          </p:nvPr>
        </p:nvSpPr>
        <p:spPr>
          <a:xfrm>
            <a:off x="3513315" y="3028950"/>
            <a:ext cx="1420310" cy="1066800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lvl="0"/>
            <a:endParaRPr lang="en-US" dirty="0"/>
          </a:p>
        </p:txBody>
      </p:sp>
      <p:sp>
        <p:nvSpPr>
          <p:cNvPr id="56" name="Picture Placeholder 6"/>
          <p:cNvSpPr>
            <a:spLocks noGrp="1"/>
          </p:cNvSpPr>
          <p:nvPr>
            <p:ph type="pic" sz="quarter" idx="41" hasCustomPrompt="1"/>
          </p:nvPr>
        </p:nvSpPr>
        <p:spPr>
          <a:xfrm>
            <a:off x="5313113" y="1590387"/>
            <a:ext cx="914400" cy="914400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Picture</a:t>
            </a:r>
            <a:endParaRPr lang="en-US" dirty="0"/>
          </a:p>
        </p:txBody>
      </p:sp>
      <p:sp>
        <p:nvSpPr>
          <p:cNvPr id="57" name="Text Placeholder 18"/>
          <p:cNvSpPr>
            <a:spLocks noGrp="1"/>
          </p:cNvSpPr>
          <p:nvPr>
            <p:ph type="body" sz="quarter" idx="42"/>
          </p:nvPr>
        </p:nvSpPr>
        <p:spPr>
          <a:xfrm>
            <a:off x="4999193" y="2568247"/>
            <a:ext cx="1542241" cy="235324"/>
          </a:xfrm>
        </p:spPr>
        <p:txBody>
          <a:bodyPr>
            <a:noAutofit/>
          </a:bodyPr>
          <a:lstStyle>
            <a:lvl1pPr marL="0" indent="0" algn="ctr">
              <a:buNone/>
              <a:defRPr sz="1400" b="0">
                <a:solidFill>
                  <a:schemeClr val="tx2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58" name="Text Placeholder 20"/>
          <p:cNvSpPr>
            <a:spLocks noGrp="1"/>
          </p:cNvSpPr>
          <p:nvPr>
            <p:ph type="body" sz="quarter" idx="43"/>
          </p:nvPr>
        </p:nvSpPr>
        <p:spPr>
          <a:xfrm>
            <a:off x="5060157" y="3028950"/>
            <a:ext cx="1420310" cy="1066800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lvl="0"/>
            <a:endParaRPr lang="en-US" dirty="0"/>
          </a:p>
        </p:txBody>
      </p:sp>
      <p:sp>
        <p:nvSpPr>
          <p:cNvPr id="60" name="Picture Placeholder 6"/>
          <p:cNvSpPr>
            <a:spLocks noGrp="1"/>
          </p:cNvSpPr>
          <p:nvPr>
            <p:ph type="pic" sz="quarter" idx="45" hasCustomPrompt="1"/>
          </p:nvPr>
        </p:nvSpPr>
        <p:spPr>
          <a:xfrm>
            <a:off x="6859955" y="1590387"/>
            <a:ext cx="914400" cy="914400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Picture</a:t>
            </a:r>
            <a:endParaRPr lang="en-US" dirty="0"/>
          </a:p>
        </p:txBody>
      </p:sp>
      <p:sp>
        <p:nvSpPr>
          <p:cNvPr id="61" name="Text Placeholder 18"/>
          <p:cNvSpPr>
            <a:spLocks noGrp="1"/>
          </p:cNvSpPr>
          <p:nvPr>
            <p:ph type="body" sz="quarter" idx="46"/>
          </p:nvPr>
        </p:nvSpPr>
        <p:spPr>
          <a:xfrm>
            <a:off x="6546035" y="2568247"/>
            <a:ext cx="1542241" cy="235324"/>
          </a:xfrm>
        </p:spPr>
        <p:txBody>
          <a:bodyPr>
            <a:noAutofit/>
          </a:bodyPr>
          <a:lstStyle>
            <a:lvl1pPr marL="0" indent="0" algn="ctr">
              <a:buNone/>
              <a:defRPr sz="1400" b="0">
                <a:solidFill>
                  <a:schemeClr val="tx2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62" name="Text Placeholder 20"/>
          <p:cNvSpPr>
            <a:spLocks noGrp="1"/>
          </p:cNvSpPr>
          <p:nvPr>
            <p:ph type="body" sz="quarter" idx="47"/>
          </p:nvPr>
        </p:nvSpPr>
        <p:spPr>
          <a:xfrm>
            <a:off x="6606999" y="3028950"/>
            <a:ext cx="1420310" cy="1066800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50914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eneric Title and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62" y="1568689"/>
            <a:ext cx="5722660" cy="1536374"/>
          </a:xfrm>
        </p:spPr>
        <p:txBody>
          <a:bodyPr wrap="square">
            <a:spAutoFit/>
          </a:bodyPr>
          <a:lstStyle>
            <a:lvl1pPr>
              <a:defRPr>
                <a:solidFill>
                  <a:srgbClr val="616161"/>
                </a:solidFill>
              </a:defRPr>
            </a:lvl1pPr>
            <a:lvl2pPr>
              <a:defRPr>
                <a:solidFill>
                  <a:srgbClr val="616161"/>
                </a:solidFill>
              </a:defRPr>
            </a:lvl2pPr>
            <a:lvl3pPr>
              <a:defRPr>
                <a:solidFill>
                  <a:srgbClr val="616161"/>
                </a:solidFill>
              </a:defRPr>
            </a:lvl3pPr>
            <a:lvl4pPr>
              <a:defRPr>
                <a:solidFill>
                  <a:srgbClr val="616161"/>
                </a:solidFill>
              </a:defRPr>
            </a:lvl4pPr>
            <a:lvl5pPr>
              <a:defRPr>
                <a:solidFill>
                  <a:srgbClr val="61616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69263" y="217136"/>
            <a:ext cx="8600807" cy="674749"/>
          </a:xfrm>
        </p:spPr>
        <p:txBody>
          <a:bodyPr/>
          <a:lstStyle>
            <a:lvl1pPr>
              <a:defRPr>
                <a:solidFill>
                  <a:srgbClr val="61616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558150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4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chemeClr val="tx2"/>
              </a:buClr>
              <a:defRPr sz="2400"/>
            </a:lvl1pPr>
            <a:lvl2pPr>
              <a:buClr>
                <a:schemeClr val="tx2"/>
              </a:buClr>
              <a:defRPr sz="2000"/>
            </a:lvl2pPr>
            <a:lvl3pPr>
              <a:buClr>
                <a:schemeClr val="tx2"/>
              </a:buClr>
              <a:defRPr sz="1800"/>
            </a:lvl3pPr>
            <a:lvl4pPr>
              <a:buClr>
                <a:schemeClr val="tx2"/>
              </a:buClr>
              <a:defRPr sz="1400"/>
            </a:lvl4pPr>
            <a:lvl5pPr>
              <a:buClr>
                <a:schemeClr val="tx2"/>
              </a:buClr>
              <a:defRPr sz="12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06EA6-EFEA-4C30-9264-4F9291A5780D}" type="datetime1">
              <a:rPr kumimoji="0" lang="en-US" smtClean="0"/>
              <a:pPr/>
              <a:t>4/2/2016</a:t>
            </a:fld>
            <a:endParaRPr kumimoji="0" lang="en-US" sz="1400" dirty="0">
              <a:solidFill>
                <a:schemeClr val="tx2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kumimoji="0" lang="en-US" sz="1400" dirty="0">
              <a:solidFill>
                <a:schemeClr val="tx2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F82E0A0-C266-4798-8C8F-B9F91E9DA37E}" type="slidenum">
              <a:rPr kumimoji="0" lang="en-US" sz="1400" b="1" smtClean="0">
                <a:solidFill>
                  <a:srgbClr val="FFFFFF"/>
                </a:solidFill>
              </a:rPr>
              <a:pPr algn="ctr"/>
              <a:t>‹#›</a:t>
            </a:fld>
            <a:endParaRPr kumimoji="0" lang="en-US" sz="1400" b="1" dirty="0">
              <a:solidFill>
                <a:srgbClr val="FFFFFF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4114800"/>
            <a:ext cx="1389891" cy="777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4890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/ Anim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0976" y="274320"/>
            <a:ext cx="7202424" cy="994172"/>
          </a:xfrm>
        </p:spPr>
        <p:txBody>
          <a:bodyPr>
            <a:normAutofit/>
          </a:bodyPr>
          <a:lstStyle>
            <a:lvl1pPr algn="l">
              <a:defRPr sz="3300" baseline="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06EA6-EFEA-4C30-9264-4F9291A5780D}" type="datetime1">
              <a:rPr kumimoji="0" lang="en-US" smtClean="0"/>
              <a:pPr/>
              <a:t>4/2/2016</a:t>
            </a:fld>
            <a:endParaRPr kumimoji="0" lang="en-US" sz="1400" dirty="0">
              <a:solidFill>
                <a:schemeClr val="tx2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kumimoji="0" lang="en-US" sz="1400" dirty="0">
              <a:solidFill>
                <a:schemeClr val="tx2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F82E0A0-C266-4798-8C8F-B9F91E9DA37E}" type="slidenum">
              <a:rPr kumimoji="0" lang="en-US" sz="1400" b="1" smtClean="0">
                <a:solidFill>
                  <a:srgbClr val="FFFFFF"/>
                </a:solidFill>
              </a:rPr>
              <a:pPr algn="ctr"/>
              <a:t>‹#›</a:t>
            </a:fld>
            <a:endParaRPr kumimoji="0" lang="en-US" sz="1400" b="1" dirty="0">
              <a:solidFill>
                <a:srgbClr val="FFFFFF"/>
              </a:solidFill>
            </a:endParaRPr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4114800"/>
            <a:ext cx="1389891" cy="777242"/>
          </a:xfrm>
          <a:prstGeom prst="rect">
            <a:avLst/>
          </a:prstGeom>
        </p:spPr>
      </p:pic>
      <p:sp>
        <p:nvSpPr>
          <p:cNvPr id="26" name="Content Placeholder 2"/>
          <p:cNvSpPr>
            <a:spLocks noGrp="1"/>
          </p:cNvSpPr>
          <p:nvPr>
            <p:ph idx="1"/>
          </p:nvPr>
        </p:nvSpPr>
        <p:spPr>
          <a:xfrm>
            <a:off x="946404" y="1371600"/>
            <a:ext cx="6446520" cy="3263503"/>
          </a:xfrm>
        </p:spPr>
        <p:txBody>
          <a:bodyPr/>
          <a:lstStyle>
            <a:lvl1pPr>
              <a:buClr>
                <a:schemeClr val="tx2"/>
              </a:buClr>
              <a:defRPr/>
            </a:lvl1pPr>
            <a:lvl2pPr>
              <a:buClr>
                <a:schemeClr val="tx2"/>
              </a:buClr>
              <a:defRPr/>
            </a:lvl2pPr>
            <a:lvl3pPr>
              <a:buClr>
                <a:schemeClr val="tx2"/>
              </a:buClr>
              <a:defRPr/>
            </a:lvl3pPr>
            <a:lvl4pPr>
              <a:buClr>
                <a:schemeClr val="tx2"/>
              </a:buClr>
              <a:defRPr/>
            </a:lvl4pPr>
            <a:lvl5pPr>
              <a:buClr>
                <a:schemeClr val="tx2"/>
              </a:buClr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8593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uiExpand="1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5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5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5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5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5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6404" y="569214"/>
            <a:ext cx="7063740" cy="3031236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5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6404" y="3600450"/>
            <a:ext cx="7063740" cy="1268730"/>
          </a:xfrm>
        </p:spPr>
        <p:txBody>
          <a:bodyPr anchor="t">
            <a:normAutofit/>
          </a:bodyPr>
          <a:lstStyle>
            <a:lvl1pPr marL="0" indent="0">
              <a:buNone/>
              <a:defRPr sz="165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F9F07-3BC7-4570-B054-79111B0A380C}" type="datetime1">
              <a:rPr kumimoji="0" lang="en-US" smtClean="0"/>
              <a:pPr/>
              <a:t>4/2/2016</a:t>
            </a:fld>
            <a:endParaRPr kumimoji="0"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F82E0A0-C266-4798-8C8F-B9F91E9DA37E}" type="slidenum">
              <a:rPr kumimoji="0" lang="en-US" sz="2400" b="1" smtClean="0">
                <a:solidFill>
                  <a:srgbClr val="FFFFFF"/>
                </a:solidFill>
              </a:rPr>
              <a:pPr algn="ctr"/>
              <a:t>‹#›</a:t>
            </a:fld>
            <a:endParaRPr kumimoji="0" lang="en-US" sz="2400" dirty="0">
              <a:solidFill>
                <a:srgbClr val="FFFFFF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3429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8854850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46404" y="1371600"/>
            <a:ext cx="3360420" cy="3263503"/>
          </a:xfrm>
        </p:spPr>
        <p:txBody>
          <a:bodyPr/>
          <a:lstStyle>
            <a:lvl1pPr>
              <a:buClr>
                <a:schemeClr val="tx2"/>
              </a:buClr>
              <a:defRPr sz="1350"/>
            </a:lvl1pPr>
            <a:lvl2pPr>
              <a:buClr>
                <a:schemeClr val="tx2"/>
              </a:buClr>
              <a:defRPr sz="1200"/>
            </a:lvl2pPr>
            <a:lvl3pPr>
              <a:buClr>
                <a:schemeClr val="tx2"/>
              </a:buClr>
              <a:defRPr sz="1050"/>
            </a:lvl3pPr>
            <a:lvl4pPr>
              <a:buClr>
                <a:schemeClr val="tx2"/>
              </a:buClr>
              <a:defRPr sz="1050"/>
            </a:lvl4pPr>
            <a:lvl5pPr>
              <a:buClr>
                <a:schemeClr val="tx2"/>
              </a:buCl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94860" y="1371600"/>
            <a:ext cx="3360420" cy="3263503"/>
          </a:xfrm>
        </p:spPr>
        <p:txBody>
          <a:bodyPr/>
          <a:lstStyle>
            <a:lvl1pPr>
              <a:buClr>
                <a:schemeClr val="tx2"/>
              </a:buClr>
              <a:defRPr sz="1350"/>
            </a:lvl1pPr>
            <a:lvl2pPr>
              <a:buClr>
                <a:schemeClr val="tx2"/>
              </a:buClr>
              <a:defRPr sz="1200"/>
            </a:lvl2pPr>
            <a:lvl3pPr>
              <a:buClr>
                <a:schemeClr val="tx2"/>
              </a:buClr>
              <a:defRPr sz="1050"/>
            </a:lvl3pPr>
            <a:lvl4pPr>
              <a:buClr>
                <a:schemeClr val="tx2"/>
              </a:buClr>
              <a:defRPr sz="1050"/>
            </a:lvl4pPr>
            <a:lvl5pPr>
              <a:buClr>
                <a:schemeClr val="tx2"/>
              </a:buCl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06EA6-EFEA-4C30-9264-4F9291A5780D}" type="datetime1">
              <a:rPr kumimoji="0" lang="en-US" smtClean="0"/>
              <a:pPr/>
              <a:t>4/2/2016</a:t>
            </a:fld>
            <a:endParaRPr kumimoji="0"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F82E0A0-C266-4798-8C8F-B9F91E9DA37E}" type="slidenum">
              <a:rPr kumimoji="0" lang="en-US" sz="1400" b="1" smtClean="0">
                <a:solidFill>
                  <a:srgbClr val="FFFFFF"/>
                </a:solidFill>
              </a:rPr>
              <a:pPr algn="ctr"/>
              <a:t>‹#›</a:t>
            </a:fld>
            <a:endParaRPr kumimoji="0"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4114800"/>
            <a:ext cx="1389891" cy="777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3235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6404" y="1285241"/>
            <a:ext cx="3360420" cy="54864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500" b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46404" y="1880662"/>
            <a:ext cx="3360420" cy="2748488"/>
          </a:xfrm>
        </p:spPr>
        <p:txBody>
          <a:bodyPr/>
          <a:lstStyle>
            <a:lvl1pPr>
              <a:buClr>
                <a:schemeClr val="tx2"/>
              </a:buClr>
              <a:defRPr sz="1350"/>
            </a:lvl1pPr>
            <a:lvl2pPr>
              <a:buClr>
                <a:schemeClr val="tx2"/>
              </a:buClr>
              <a:defRPr sz="1200"/>
            </a:lvl2pPr>
            <a:lvl3pPr>
              <a:buClr>
                <a:schemeClr val="tx2"/>
              </a:buClr>
              <a:defRPr sz="1050"/>
            </a:lvl3pPr>
            <a:lvl4pPr>
              <a:buClr>
                <a:schemeClr val="tx2"/>
              </a:buClr>
              <a:defRPr sz="1050"/>
            </a:lvl4pPr>
            <a:lvl5pPr>
              <a:buClr>
                <a:schemeClr val="tx2"/>
              </a:buCl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94860" y="1285241"/>
            <a:ext cx="3360420" cy="54864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15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marL="0" lvl="0" indent="0" algn="l" defTabSz="685800" rtl="0" eaLnBrk="1" latinLnBrk="0" hangingPunct="1">
              <a:lnSpc>
                <a:spcPct val="90000"/>
              </a:lnSpc>
              <a:spcBef>
                <a:spcPts val="1500"/>
              </a:spcBef>
              <a:buFontTx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94860" y="1880662"/>
            <a:ext cx="3360420" cy="2748488"/>
          </a:xfrm>
        </p:spPr>
        <p:txBody>
          <a:bodyPr/>
          <a:lstStyle>
            <a:lvl1pPr>
              <a:defRPr sz="1350"/>
            </a:lvl1pPr>
            <a:lvl2pPr>
              <a:buClr>
                <a:schemeClr val="tx2"/>
              </a:buClr>
              <a:defRPr sz="1200"/>
            </a:lvl2pPr>
            <a:lvl3pPr>
              <a:defRPr sz="105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06EA6-EFEA-4C30-9264-4F9291A5780D}" type="datetime1">
              <a:rPr kumimoji="0" lang="en-US" smtClean="0"/>
              <a:pPr/>
              <a:t>4/2/2016</a:t>
            </a:fld>
            <a:endParaRPr kumimoji="0"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F82E0A0-C266-4798-8C8F-B9F91E9DA37E}" type="slidenum">
              <a:rPr kumimoji="0" lang="en-US" sz="1400" b="1" smtClean="0">
                <a:solidFill>
                  <a:srgbClr val="FFFFFF"/>
                </a:solidFill>
              </a:rPr>
              <a:pPr algn="ctr"/>
              <a:t>‹#›</a:t>
            </a:fld>
            <a:endParaRPr kumimoji="0"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4114800"/>
            <a:ext cx="1389891" cy="777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086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342900"/>
            <a:ext cx="2400300" cy="1200148"/>
          </a:xfrm>
        </p:spPr>
        <p:txBody>
          <a:bodyPr anchor="b">
            <a:normAutofit/>
          </a:bodyPr>
          <a:lstStyle>
            <a:lvl1pPr>
              <a:defRPr sz="2400" b="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78200" y="514350"/>
            <a:ext cx="4559300" cy="4114800"/>
          </a:xfrm>
        </p:spPr>
        <p:txBody>
          <a:bodyPr/>
          <a:lstStyle>
            <a:lvl1pPr>
              <a:buClr>
                <a:schemeClr val="tx2"/>
              </a:buClr>
              <a:defRPr sz="1500"/>
            </a:lvl1pPr>
            <a:lvl2pPr>
              <a:buClr>
                <a:schemeClr val="tx2"/>
              </a:buClr>
              <a:defRPr sz="1350"/>
            </a:lvl2pPr>
            <a:lvl3pPr>
              <a:buClr>
                <a:schemeClr val="tx2"/>
              </a:buClr>
              <a:defRPr sz="1200"/>
            </a:lvl3pPr>
            <a:lvl4pPr>
              <a:buClr>
                <a:schemeClr val="tx2"/>
              </a:buClr>
              <a:defRPr sz="1050"/>
            </a:lvl4pPr>
            <a:lvl5pPr>
              <a:buClr>
                <a:schemeClr val="tx2"/>
              </a:buCl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1574801"/>
            <a:ext cx="2400300" cy="28575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600"/>
              </a:spcBef>
              <a:buNone/>
              <a:defRPr sz="975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A8198-4617-485E-9585-4840B69DBBA6}" type="datetime1">
              <a:rPr kumimoji="0" lang="en-US" smtClean="0"/>
              <a:pPr/>
              <a:t>4/2/2016</a:t>
            </a:fld>
            <a:endParaRPr kumimoji="0"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7CB7D-F184-43C7-B6FD-03D728E1BBFF}" type="slidenum">
              <a:rPr kumimoji="0" lang="en-US" smtClean="0">
                <a:solidFill>
                  <a:srgbClr val="FFFFFF"/>
                </a:solidFill>
              </a:rPr>
              <a:pPr/>
              <a:t>‹#›</a:t>
            </a:fld>
            <a:endParaRPr kumimoji="0" lang="en-US" dirty="0">
              <a:solidFill>
                <a:srgbClr val="FFFFFF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4114800"/>
            <a:ext cx="1389891" cy="777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2007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 w/ Anim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342900"/>
            <a:ext cx="2400300" cy="1200148"/>
          </a:xfrm>
        </p:spPr>
        <p:txBody>
          <a:bodyPr anchor="b">
            <a:normAutofit/>
          </a:bodyPr>
          <a:lstStyle>
            <a:lvl1pPr>
              <a:defRPr sz="2400" b="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78200" y="514350"/>
            <a:ext cx="4559300" cy="4114800"/>
          </a:xfrm>
        </p:spPr>
        <p:txBody>
          <a:bodyPr/>
          <a:lstStyle>
            <a:lvl1pPr>
              <a:buClr>
                <a:schemeClr val="tx2"/>
              </a:buClr>
              <a:defRPr sz="1500"/>
            </a:lvl1pPr>
            <a:lvl2pPr>
              <a:buClr>
                <a:schemeClr val="tx2"/>
              </a:buClr>
              <a:defRPr sz="1350"/>
            </a:lvl2pPr>
            <a:lvl3pPr>
              <a:buClr>
                <a:schemeClr val="tx2"/>
              </a:buClr>
              <a:defRPr sz="1200"/>
            </a:lvl3pPr>
            <a:lvl4pPr>
              <a:buClr>
                <a:schemeClr val="tx2"/>
              </a:buClr>
              <a:defRPr sz="1050"/>
            </a:lvl4pPr>
            <a:lvl5pPr>
              <a:buClr>
                <a:schemeClr val="tx2"/>
              </a:buCl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1574801"/>
            <a:ext cx="2400300" cy="28575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600"/>
              </a:spcBef>
              <a:buNone/>
              <a:defRPr sz="975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A8198-4617-485E-9585-4840B69DBBA6}" type="datetime1">
              <a:rPr kumimoji="0" lang="en-US" smtClean="0"/>
              <a:pPr/>
              <a:t>4/2/2016</a:t>
            </a:fld>
            <a:endParaRPr kumimoji="0"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7CB7D-F184-43C7-B6FD-03D728E1BBFF}" type="slidenum">
              <a:rPr kumimoji="0" lang="en-US" smtClean="0">
                <a:solidFill>
                  <a:srgbClr val="FFFFFF"/>
                </a:solidFill>
              </a:rPr>
              <a:pPr/>
              <a:t>‹#›</a:t>
            </a:fld>
            <a:endParaRPr kumimoji="0" lang="en-US" dirty="0">
              <a:solidFill>
                <a:srgbClr val="FFFFFF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4114800"/>
            <a:ext cx="1389891" cy="777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466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5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5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5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5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5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Flow (5 or les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799" y="285750"/>
            <a:ext cx="7783831" cy="994172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06EA6-EFEA-4C30-9264-4F9291A5780D}" type="datetime1">
              <a:rPr kumimoji="0" lang="en-US" smtClean="0"/>
              <a:pPr/>
              <a:t>4/2/2016</a:t>
            </a:fld>
            <a:endParaRPr kumimoji="0" lang="en-US" sz="1400" dirty="0">
              <a:solidFill>
                <a:schemeClr val="tx2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kumimoji="0" lang="en-US" sz="1400" dirty="0">
              <a:solidFill>
                <a:schemeClr val="tx2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F82E0A0-C266-4798-8C8F-B9F91E9DA37E}" type="slidenum">
              <a:rPr kumimoji="0" lang="en-US" sz="1400" b="1" smtClean="0">
                <a:solidFill>
                  <a:srgbClr val="FFFFFF"/>
                </a:solidFill>
              </a:rPr>
              <a:pPr algn="ctr"/>
              <a:t>‹#›</a:t>
            </a:fld>
            <a:endParaRPr kumimoji="0" lang="en-US" sz="1400" b="1" dirty="0">
              <a:solidFill>
                <a:srgbClr val="FFFFFF"/>
              </a:solidFill>
            </a:endParaRP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/>
          </p:nvPr>
        </p:nvSpPr>
        <p:spPr>
          <a:xfrm>
            <a:off x="304800" y="2114550"/>
            <a:ext cx="1687831" cy="548640"/>
          </a:xfrm>
          <a:prstGeom prst="chevron">
            <a:avLst/>
          </a:prstGeom>
          <a:solidFill>
            <a:schemeClr val="tx2">
              <a:lumMod val="50000"/>
            </a:schemeClr>
          </a:solidFill>
          <a:ln w="1905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Click to edit Master text</a:t>
            </a:r>
            <a:endParaRPr lang="en-US" dirty="0"/>
          </a:p>
        </p:txBody>
      </p:sp>
      <p:sp>
        <p:nvSpPr>
          <p:cNvPr id="18" name="Text Placeholder 16"/>
          <p:cNvSpPr>
            <a:spLocks noGrp="1"/>
          </p:cNvSpPr>
          <p:nvPr>
            <p:ph type="body" sz="quarter" idx="14"/>
          </p:nvPr>
        </p:nvSpPr>
        <p:spPr>
          <a:xfrm>
            <a:off x="1828800" y="2114550"/>
            <a:ext cx="1687831" cy="548640"/>
          </a:xfrm>
          <a:prstGeom prst="chevron">
            <a:avLst/>
          </a:prstGeom>
          <a:solidFill>
            <a:schemeClr val="tx2">
              <a:lumMod val="50000"/>
            </a:schemeClr>
          </a:solidFill>
          <a:ln w="1905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Click to edit Master text</a:t>
            </a:r>
            <a:endParaRPr lang="en-US" dirty="0"/>
          </a:p>
        </p:txBody>
      </p:sp>
      <p:sp>
        <p:nvSpPr>
          <p:cNvPr id="19" name="Text Placeholder 16"/>
          <p:cNvSpPr>
            <a:spLocks noGrp="1"/>
          </p:cNvSpPr>
          <p:nvPr>
            <p:ph type="body" sz="quarter" idx="15"/>
          </p:nvPr>
        </p:nvSpPr>
        <p:spPr>
          <a:xfrm>
            <a:off x="3352800" y="2114550"/>
            <a:ext cx="1687831" cy="548640"/>
          </a:xfrm>
          <a:prstGeom prst="chevron">
            <a:avLst/>
          </a:prstGeom>
          <a:solidFill>
            <a:schemeClr val="tx2">
              <a:lumMod val="50000"/>
            </a:schemeClr>
          </a:solidFill>
          <a:ln w="1905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Click to edit Master text</a:t>
            </a:r>
            <a:endParaRPr lang="en-US" dirty="0"/>
          </a:p>
        </p:txBody>
      </p:sp>
      <p:sp>
        <p:nvSpPr>
          <p:cNvPr id="20" name="Text Placeholder 16"/>
          <p:cNvSpPr>
            <a:spLocks noGrp="1"/>
          </p:cNvSpPr>
          <p:nvPr>
            <p:ph type="body" sz="quarter" idx="16"/>
          </p:nvPr>
        </p:nvSpPr>
        <p:spPr>
          <a:xfrm>
            <a:off x="4876800" y="2114550"/>
            <a:ext cx="1687831" cy="548640"/>
          </a:xfrm>
          <a:prstGeom prst="chevron">
            <a:avLst/>
          </a:prstGeom>
          <a:solidFill>
            <a:schemeClr val="tx2">
              <a:lumMod val="50000"/>
            </a:schemeClr>
          </a:solidFill>
          <a:ln w="1905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Click to edit Master text</a:t>
            </a:r>
            <a:endParaRPr lang="en-US" dirty="0"/>
          </a:p>
        </p:txBody>
      </p:sp>
      <p:sp>
        <p:nvSpPr>
          <p:cNvPr id="21" name="Text Placeholder 16"/>
          <p:cNvSpPr>
            <a:spLocks noGrp="1"/>
          </p:cNvSpPr>
          <p:nvPr>
            <p:ph type="body" sz="quarter" idx="17"/>
          </p:nvPr>
        </p:nvSpPr>
        <p:spPr>
          <a:xfrm>
            <a:off x="6400800" y="2114550"/>
            <a:ext cx="1687831" cy="548640"/>
          </a:xfrm>
          <a:prstGeom prst="chevron">
            <a:avLst/>
          </a:prstGeom>
          <a:solidFill>
            <a:schemeClr val="tx2">
              <a:lumMod val="50000"/>
            </a:schemeClr>
          </a:solidFill>
          <a:ln w="1905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Click to edit Master text</a:t>
            </a:r>
            <a:endParaRPr lang="en-US" dirty="0"/>
          </a:p>
        </p:txBody>
      </p:sp>
      <p:sp>
        <p:nvSpPr>
          <p:cNvPr id="23" name="Content Placeholder 22"/>
          <p:cNvSpPr>
            <a:spLocks noGrp="1"/>
          </p:cNvSpPr>
          <p:nvPr>
            <p:ph sz="quarter" idx="18"/>
          </p:nvPr>
        </p:nvSpPr>
        <p:spPr>
          <a:xfrm>
            <a:off x="468633" y="2780274"/>
            <a:ext cx="1207767" cy="1696476"/>
          </a:xfrm>
        </p:spPr>
        <p:txBody>
          <a:bodyPr>
            <a:normAutofit/>
          </a:bodyPr>
          <a:lstStyle>
            <a:lvl1pPr marL="0" indent="0" algn="ctr">
              <a:buNone/>
              <a:defRPr sz="1100"/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4" name="Content Placeholder 22"/>
          <p:cNvSpPr>
            <a:spLocks noGrp="1"/>
          </p:cNvSpPr>
          <p:nvPr>
            <p:ph sz="quarter" idx="19"/>
          </p:nvPr>
        </p:nvSpPr>
        <p:spPr>
          <a:xfrm>
            <a:off x="1992633" y="2780274"/>
            <a:ext cx="1207767" cy="1696476"/>
          </a:xfrm>
        </p:spPr>
        <p:txBody>
          <a:bodyPr>
            <a:normAutofit/>
          </a:bodyPr>
          <a:lstStyle>
            <a:lvl1pPr marL="0" indent="0" algn="ctr">
              <a:buNone/>
              <a:defRPr sz="1100"/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5" name="Content Placeholder 22"/>
          <p:cNvSpPr>
            <a:spLocks noGrp="1"/>
          </p:cNvSpPr>
          <p:nvPr>
            <p:ph sz="quarter" idx="20"/>
          </p:nvPr>
        </p:nvSpPr>
        <p:spPr>
          <a:xfrm>
            <a:off x="3516633" y="2800350"/>
            <a:ext cx="1207768" cy="1676400"/>
          </a:xfrm>
        </p:spPr>
        <p:txBody>
          <a:bodyPr>
            <a:normAutofit/>
          </a:bodyPr>
          <a:lstStyle>
            <a:lvl1pPr marL="0" indent="0" algn="ctr">
              <a:buNone/>
              <a:defRPr sz="1100"/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6" name="Content Placeholder 22"/>
          <p:cNvSpPr>
            <a:spLocks noGrp="1"/>
          </p:cNvSpPr>
          <p:nvPr>
            <p:ph sz="quarter" idx="21"/>
          </p:nvPr>
        </p:nvSpPr>
        <p:spPr>
          <a:xfrm>
            <a:off x="5040634" y="2800350"/>
            <a:ext cx="1207766" cy="1676400"/>
          </a:xfrm>
        </p:spPr>
        <p:txBody>
          <a:bodyPr>
            <a:normAutofit/>
          </a:bodyPr>
          <a:lstStyle>
            <a:lvl1pPr marL="0" indent="0" algn="ctr">
              <a:buNone/>
              <a:defRPr sz="1100"/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7" name="Content Placeholder 22"/>
          <p:cNvSpPr>
            <a:spLocks noGrp="1"/>
          </p:cNvSpPr>
          <p:nvPr>
            <p:ph sz="quarter" idx="22"/>
          </p:nvPr>
        </p:nvSpPr>
        <p:spPr>
          <a:xfrm>
            <a:off x="6564633" y="2800350"/>
            <a:ext cx="1207767" cy="1676400"/>
          </a:xfrm>
        </p:spPr>
        <p:txBody>
          <a:bodyPr>
            <a:normAutofit/>
          </a:bodyPr>
          <a:lstStyle>
            <a:lvl1pPr marL="0" indent="0" algn="ctr">
              <a:buNone/>
              <a:defRPr sz="1100"/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4114800"/>
            <a:ext cx="1389891" cy="777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369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2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2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2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2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7" dur="2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5390"/>
                                      </p:to>
                                    </p:animClr>
                                    <p:set>
                                      <p:cBhvr>
                                        <p:cTn id="28" dur="2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9" dur="2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2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2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4" dur="2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5390"/>
                                      </p:to>
                                    </p:animClr>
                                    <p:set>
                                      <p:cBhvr>
                                        <p:cTn id="45" dur="2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6" dur="2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2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2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2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1" dur="2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5390"/>
                                      </p:to>
                                    </p:animClr>
                                    <p:set>
                                      <p:cBhvr>
                                        <p:cTn id="62" dur="2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3" dur="2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2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2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2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2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2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8" dur="2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5390"/>
                                      </p:to>
                                    </p:animClr>
                                    <p:set>
                                      <p:cBhvr>
                                        <p:cTn id="79" dur="2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0" dur="2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2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1" animBg="1">
        <p:tmplLst>
          <p:tmpl>
            <p:tnLst>
              <p:par>
                <p:cTn presetID="53" presetClass="entr" presetSubtype="16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200" fill="hold"/>
                        <p:tgtEl>
                          <p:spTgt spid="1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200" fill="hold"/>
                        <p:tgtEl>
                          <p:spTgt spid="1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2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animBg="1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1" animBg="1">
        <p:tmplLst>
          <p:tmpl>
            <p:tnLst>
              <p:par>
                <p:cTn presetID="53" presetClass="entr" presetSubtype="16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200" fill="hold"/>
                        <p:tgtEl>
                          <p:spTgt spid="1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200" fill="hold"/>
                        <p:tgtEl>
                          <p:spTgt spid="1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2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animBg="1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1" animBg="1">
        <p:tmplLst>
          <p:tmpl>
            <p:tnLst>
              <p:par>
                <p:cTn presetID="53" presetClass="entr" presetSubtype="16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200" fill="hold"/>
                        <p:tgtEl>
                          <p:spTgt spid="1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200" fill="hold"/>
                        <p:tgtEl>
                          <p:spTgt spid="1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2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animBg="1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1" animBg="1">
        <p:tmplLst>
          <p:tmpl>
            <p:tnLst>
              <p:par>
                <p:cTn presetID="53" presetClass="entr" presetSubtype="16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200" fill="hold"/>
                        <p:tgtEl>
                          <p:spTgt spid="2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200" fill="hold"/>
                        <p:tgtEl>
                          <p:spTgt spid="2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2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animBg="1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1" animBg="1">
        <p:tmplLst>
          <p:tmpl>
            <p:tnLst>
              <p:par>
                <p:cTn presetID="53" presetClass="entr" presetSubtype="16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200" fill="hold"/>
                        <p:tgtEl>
                          <p:spTgt spid="2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200" fill="hold"/>
                        <p:tgtEl>
                          <p:spTgt spid="2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2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469630" y="0"/>
            <a:ext cx="685800" cy="51435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46404" y="274320"/>
            <a:ext cx="7269480" cy="9941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6404" y="1371600"/>
            <a:ext cx="6446520" cy="32635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8098157" y="748903"/>
            <a:ext cx="142874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88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E4606EA6-EFEA-4C30-9264-4F9291A5780D}" type="datetime1">
              <a:rPr kumimoji="0" lang="en-US" smtClean="0"/>
              <a:pPr/>
              <a:t>4/2/2016</a:t>
            </a:fld>
            <a:endParaRPr kumimoji="0" lang="en-US" sz="1400" dirty="0">
              <a:solidFill>
                <a:schemeClr val="tx2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7469506" y="3034903"/>
            <a:ext cx="268605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88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pPr algn="r"/>
            <a:endParaRPr kumimoji="0" lang="en-US" sz="1400" dirty="0">
              <a:solidFill>
                <a:schemeClr val="tx2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69630" y="4629150"/>
            <a:ext cx="685800" cy="445294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27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algn="ctr"/>
            <a:fld id="{8F82E0A0-C266-4798-8C8F-B9F91E9DA37E}" type="slidenum">
              <a:rPr kumimoji="0" lang="en-US" sz="1400" b="1" smtClean="0">
                <a:solidFill>
                  <a:srgbClr val="FFFFFF"/>
                </a:solidFill>
              </a:rPr>
              <a:pPr algn="ctr"/>
              <a:t>‹#›</a:t>
            </a:fld>
            <a:endParaRPr kumimoji="0" lang="en-US" sz="1400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36204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82" r:id="rId3"/>
    <p:sldLayoutId id="2147483674" r:id="rId4"/>
    <p:sldLayoutId id="2147483675" r:id="rId5"/>
    <p:sldLayoutId id="2147483676" r:id="rId6"/>
    <p:sldLayoutId id="2147483679" r:id="rId7"/>
    <p:sldLayoutId id="2147483683" r:id="rId8"/>
    <p:sldLayoutId id="2147483681" r:id="rId9"/>
    <p:sldLayoutId id="2147483680" r:id="rId10"/>
    <p:sldLayoutId id="2147483677" r:id="rId11"/>
    <p:sldLayoutId id="2147483678" r:id="rId12"/>
    <p:sldLayoutId id="2147483684" r:id="rId13"/>
    <p:sldLayoutId id="2147483685" r:id="rId14"/>
  </p:sldLayoutIdLst>
  <p:timing>
    <p:tnLst>
      <p:par>
        <p:cTn id="1" dur="indefinite" restart="never" nodeType="tmRoot"/>
      </p:par>
    </p:tnLst>
  </p:timing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 spc="-38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37160" indent="-137160" algn="l" defTabSz="685800" rtl="0" eaLnBrk="1" latinLnBrk="0" hangingPunct="1">
        <a:lnSpc>
          <a:spcPct val="95000"/>
        </a:lnSpc>
        <a:spcBef>
          <a:spcPts val="1050"/>
        </a:spcBef>
        <a:spcAft>
          <a:spcPts val="150"/>
        </a:spcAft>
        <a:buClr>
          <a:schemeClr val="accent1"/>
        </a:buClr>
        <a:buSzPct val="80000"/>
        <a:buFont typeface="Arial" pitchFamily="34" charset="0"/>
        <a:buChar char="•"/>
        <a:defRPr sz="1350" kern="1200" spc="8" baseline="0">
          <a:solidFill>
            <a:schemeClr val="tx1"/>
          </a:solidFill>
          <a:latin typeface="+mn-lt"/>
          <a:ea typeface="+mn-ea"/>
          <a:cs typeface="+mn-cs"/>
        </a:defRPr>
      </a:lvl1pPr>
      <a:lvl2pPr marL="342900" indent="-137160" algn="l" defTabSz="685800" rtl="0" eaLnBrk="1" latinLnBrk="0" hangingPunct="1">
        <a:lnSpc>
          <a:spcPct val="90000"/>
        </a:lnSpc>
        <a:spcBef>
          <a:spcPts val="225"/>
        </a:spcBef>
        <a:spcAft>
          <a:spcPts val="225"/>
        </a:spcAft>
        <a:buClr>
          <a:schemeClr val="accent1"/>
        </a:buClr>
        <a:buFont typeface="Wingdings 2" pitchFamily="18" charset="2"/>
        <a:buChar char=""/>
        <a:defRPr sz="12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548640" indent="-137160" algn="l" defTabSz="685800" rtl="0" eaLnBrk="1" latinLnBrk="0" hangingPunct="1">
        <a:lnSpc>
          <a:spcPct val="90000"/>
        </a:lnSpc>
        <a:spcBef>
          <a:spcPts val="225"/>
        </a:spcBef>
        <a:spcAft>
          <a:spcPts val="225"/>
        </a:spcAft>
        <a:buClr>
          <a:schemeClr val="accent1"/>
        </a:buClr>
        <a:buFont typeface="Wingdings 2" pitchFamily="18" charset="2"/>
        <a:buChar char=""/>
        <a:defRPr sz="105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754380" indent="-137160" algn="l" defTabSz="685800" rtl="0" eaLnBrk="1" latinLnBrk="0" hangingPunct="1">
        <a:lnSpc>
          <a:spcPct val="90000"/>
        </a:lnSpc>
        <a:spcBef>
          <a:spcPts val="225"/>
        </a:spcBef>
        <a:spcAft>
          <a:spcPts val="225"/>
        </a:spcAft>
        <a:buClr>
          <a:schemeClr val="accent1"/>
        </a:buClr>
        <a:buFont typeface="Wingdings 2" pitchFamily="18" charset="2"/>
        <a:buChar char=""/>
        <a:defRPr sz="105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960120" indent="-137160" algn="l" defTabSz="685800" rtl="0" eaLnBrk="1" latinLnBrk="0" hangingPunct="1">
        <a:lnSpc>
          <a:spcPct val="90000"/>
        </a:lnSpc>
        <a:spcBef>
          <a:spcPts val="225"/>
        </a:spcBef>
        <a:spcAft>
          <a:spcPts val="225"/>
        </a:spcAft>
        <a:buClr>
          <a:schemeClr val="accent1"/>
        </a:buClr>
        <a:buFont typeface="Wingdings 2" pitchFamily="18" charset="2"/>
        <a:buChar char=""/>
        <a:defRPr sz="105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200000" indent="-171450" algn="l" defTabSz="685800" rtl="0" eaLnBrk="1" latinLnBrk="0" hangingPunct="1">
        <a:lnSpc>
          <a:spcPct val="90000"/>
        </a:lnSpc>
        <a:spcBef>
          <a:spcPts val="225"/>
        </a:spcBef>
        <a:spcAft>
          <a:spcPts val="225"/>
        </a:spcAft>
        <a:buClr>
          <a:schemeClr val="accent1"/>
        </a:buClr>
        <a:buFont typeface="Wingdings 2" pitchFamily="18" charset="2"/>
        <a:buChar char=""/>
        <a:defRPr sz="105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425000" indent="-171450" algn="l" defTabSz="685800" rtl="0" eaLnBrk="1" latinLnBrk="0" hangingPunct="1">
        <a:lnSpc>
          <a:spcPct val="90000"/>
        </a:lnSpc>
        <a:spcBef>
          <a:spcPts val="225"/>
        </a:spcBef>
        <a:spcAft>
          <a:spcPts val="225"/>
        </a:spcAft>
        <a:buClr>
          <a:schemeClr val="accent1"/>
        </a:buClr>
        <a:buFont typeface="Wingdings 2" pitchFamily="18" charset="2"/>
        <a:buChar char=""/>
        <a:defRPr sz="105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650000" indent="-171450" algn="l" defTabSz="685800" rtl="0" eaLnBrk="1" latinLnBrk="0" hangingPunct="1">
        <a:lnSpc>
          <a:spcPct val="90000"/>
        </a:lnSpc>
        <a:spcBef>
          <a:spcPts val="225"/>
        </a:spcBef>
        <a:spcAft>
          <a:spcPts val="225"/>
        </a:spcAft>
        <a:buClr>
          <a:schemeClr val="accent1"/>
        </a:buClr>
        <a:buFont typeface="Wingdings 2" pitchFamily="18" charset="2"/>
        <a:buChar char=""/>
        <a:defRPr sz="105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1875000" indent="-171450" algn="l" defTabSz="685800" rtl="0" eaLnBrk="1" latinLnBrk="0" hangingPunct="1">
        <a:lnSpc>
          <a:spcPct val="90000"/>
        </a:lnSpc>
        <a:spcBef>
          <a:spcPts val="225"/>
        </a:spcBef>
        <a:spcAft>
          <a:spcPts val="225"/>
        </a:spcAft>
        <a:buClr>
          <a:schemeClr val="accent1"/>
        </a:buClr>
        <a:buFont typeface="Wingdings 2" pitchFamily="18" charset="2"/>
        <a:buChar char=""/>
        <a:defRPr sz="105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9.jpg"/><Relationship Id="rId12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jpg"/><Relationship Id="rId15" Type="http://schemas.openxmlformats.org/officeDocument/2006/relationships/image" Target="../media/image17.png"/><Relationship Id="rId10" Type="http://schemas.openxmlformats.org/officeDocument/2006/relationships/image" Target="../media/image12.jpeg"/><Relationship Id="rId4" Type="http://schemas.openxmlformats.org/officeDocument/2006/relationships/image" Target="../media/image6.png"/><Relationship Id="rId9" Type="http://schemas.openxmlformats.org/officeDocument/2006/relationships/image" Target="../media/image11.jpg"/><Relationship Id="rId14" Type="http://schemas.openxmlformats.org/officeDocument/2006/relationships/image" Target="../media/image16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://azure.microsoft.com/en-us/documentation/services/search" TargetMode="External"/><Relationship Id="rId2" Type="http://schemas.openxmlformats.org/officeDocument/2006/relationships/hyperlink" Target="http://azure.microsoft.com/en-us/services/search/" TargetMode="Externa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://lucene.apache.org/" TargetMode="External"/><Relationship Id="rId5" Type="http://schemas.openxmlformats.org/officeDocument/2006/relationships/hyperlink" Target="http://lucene.apache.org/solr/" TargetMode="External"/><Relationship Id="rId4" Type="http://schemas.openxmlformats.org/officeDocument/2006/relationships/hyperlink" Target="https://www.elastic.co/" TargetMode="Externa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hyperlink" Target="http://msdn.microsoft.com/library/azure/dn798935.aspx" TargetMode="External"/><Relationship Id="rId3" Type="http://schemas.openxmlformats.org/officeDocument/2006/relationships/hyperlink" Target="https://github.com/liamca/AzureSearchDemos" TargetMode="External"/><Relationship Id="rId7" Type="http://schemas.openxmlformats.org/officeDocument/2006/relationships/hyperlink" Target="http://msdn.microsoft.com/en-us/library/azure/dn798933.aspx" TargetMode="External"/><Relationship Id="rId12" Type="http://schemas.openxmlformats.org/officeDocument/2006/relationships/image" Target="../media/image3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azure.microsoft.com/blog/2014/08/28/azure-search-scenarios-and-capabilities" TargetMode="External"/><Relationship Id="rId11" Type="http://schemas.openxmlformats.org/officeDocument/2006/relationships/hyperlink" Target="http://azure.microsoft.com/en-us/documentation/articles/search-get-started-nodejs/" TargetMode="External"/><Relationship Id="rId5" Type="http://schemas.openxmlformats.org/officeDocument/2006/relationships/hyperlink" Target="http://azure.microsoft.com/en-us/documentation/articles/fundamentals-azure-search-chappell/" TargetMode="External"/><Relationship Id="rId10" Type="http://schemas.openxmlformats.org/officeDocument/2006/relationships/hyperlink" Target="http://azure.microsoft.com/en-us/documentation/articles/search-get-started-java/" TargetMode="External"/><Relationship Id="rId4" Type="http://schemas.openxmlformats.org/officeDocument/2006/relationships/hyperlink" Target="http://www.microsoftvirtualacademy.com/liveevents/adding-microsoft-azure-search-to-your-websites-and-apps" TargetMode="External"/><Relationship Id="rId9" Type="http://schemas.openxmlformats.org/officeDocument/2006/relationships/hyperlink" Target="http://azure.microsoft.com/en-us/documentation/articles/search-get-started-dotnet/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Incorporating Search into your</a:t>
            </a:r>
            <a:br>
              <a:rPr lang="en-US" dirty="0"/>
            </a:br>
            <a:r>
              <a:rPr lang="en-US" dirty="0"/>
              <a:t>application</a:t>
            </a:r>
          </a:p>
        </p:txBody>
      </p:sp>
      <p:sp>
        <p:nvSpPr>
          <p:cNvPr id="5" name="Rectangle 4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Boston Code Camp 25</a:t>
            </a:r>
          </a:p>
          <a:p>
            <a:r>
              <a:rPr lang="en-US" dirty="0" smtClean="0"/>
              <a:t>2016-04-02</a:t>
            </a:r>
          </a:p>
          <a:p>
            <a:r>
              <a:rPr lang="en-US" dirty="0" smtClean="0"/>
              <a:t>Andrew Babiec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43" y="94568"/>
            <a:ext cx="8810625" cy="13239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7415" y="243323"/>
            <a:ext cx="5788020" cy="4494138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77" y="319031"/>
            <a:ext cx="5643154" cy="4377914"/>
          </a:xfrm>
          <a:prstGeom prst="rect">
            <a:avLst/>
          </a:prstGeom>
        </p:spPr>
      </p:pic>
      <p:sp>
        <p:nvSpPr>
          <p:cNvPr id="7" name="Line Callout 2 6"/>
          <p:cNvSpPr/>
          <p:nvPr/>
        </p:nvSpPr>
        <p:spPr>
          <a:xfrm>
            <a:off x="2293392" y="1474107"/>
            <a:ext cx="1688058" cy="313509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14004"/>
              <a:gd name="adj6" fmla="val -105155"/>
            </a:avLst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Spelling Mistakes</a:t>
            </a:r>
            <a:endParaRPr lang="en-US" sz="1600" b="1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0464" y="2070312"/>
            <a:ext cx="908095" cy="102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46557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7415" y="243323"/>
            <a:ext cx="5788020" cy="4494138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77" y="319031"/>
            <a:ext cx="5643154" cy="4377914"/>
          </a:xfrm>
          <a:prstGeom prst="rect">
            <a:avLst/>
          </a:prstGeom>
        </p:spPr>
      </p:pic>
      <p:sp>
        <p:nvSpPr>
          <p:cNvPr id="4" name="Line Callout 2 3"/>
          <p:cNvSpPr/>
          <p:nvPr/>
        </p:nvSpPr>
        <p:spPr>
          <a:xfrm>
            <a:off x="2277292" y="3696788"/>
            <a:ext cx="1932758" cy="313509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50637"/>
              <a:gd name="adj6" fmla="val -81482"/>
            </a:avLst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Geo-Spatial Search</a:t>
            </a:r>
            <a:endParaRPr lang="en-US" sz="1600" b="1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0464" y="2070312"/>
            <a:ext cx="908095" cy="102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0458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7415" y="243323"/>
            <a:ext cx="5788020" cy="4494138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77" y="319031"/>
            <a:ext cx="5643154" cy="437791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0464" y="2070312"/>
            <a:ext cx="908095" cy="102888"/>
          </a:xfrm>
          <a:prstGeom prst="rect">
            <a:avLst/>
          </a:prstGeom>
        </p:spPr>
      </p:pic>
      <p:sp>
        <p:nvSpPr>
          <p:cNvPr id="6" name="Line Callout 2 5"/>
          <p:cNvSpPr/>
          <p:nvPr/>
        </p:nvSpPr>
        <p:spPr>
          <a:xfrm>
            <a:off x="4107362" y="1530562"/>
            <a:ext cx="1454331" cy="313509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74768"/>
              <a:gd name="adj6" fmla="val -50509"/>
            </a:avLst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Paging</a:t>
            </a:r>
            <a:endParaRPr lang="en-US" sz="1600" b="1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0875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7415" y="243323"/>
            <a:ext cx="5788020" cy="4494138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77" y="319031"/>
            <a:ext cx="5643154" cy="4377914"/>
          </a:xfrm>
          <a:prstGeom prst="rect">
            <a:avLst/>
          </a:prstGeom>
        </p:spPr>
      </p:pic>
      <p:sp>
        <p:nvSpPr>
          <p:cNvPr id="4" name="Line Callout 2 3"/>
          <p:cNvSpPr/>
          <p:nvPr/>
        </p:nvSpPr>
        <p:spPr>
          <a:xfrm>
            <a:off x="2546351" y="1619794"/>
            <a:ext cx="1738266" cy="313509"/>
          </a:xfrm>
          <a:prstGeom prst="borderCallout2">
            <a:avLst>
              <a:gd name="adj1" fmla="val 15972"/>
              <a:gd name="adj2" fmla="val 100649"/>
              <a:gd name="adj3" fmla="val 13194"/>
              <a:gd name="adj4" fmla="val 109680"/>
              <a:gd name="adj5" fmla="val 123611"/>
              <a:gd name="adj6" fmla="val 155729"/>
            </a:avLst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Sorting &amp; Scoring</a:t>
            </a:r>
            <a:endParaRPr lang="en-US" sz="1600" b="1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1031" y="1898467"/>
            <a:ext cx="433874" cy="26125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0464" y="2070312"/>
            <a:ext cx="908095" cy="102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65413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8487" y="232778"/>
            <a:ext cx="7269480" cy="601742"/>
          </a:xfrm>
        </p:spPr>
        <p:txBody>
          <a:bodyPr/>
          <a:lstStyle/>
          <a:p>
            <a:r>
              <a:rPr lang="en-US" dirty="0" smtClean="0"/>
              <a:t>Key Search 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14542" y="895350"/>
            <a:ext cx="8577058" cy="4189099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800" b="1" dirty="0"/>
              <a:t>Search Text</a:t>
            </a:r>
            <a:r>
              <a:rPr lang="en-US" sz="1800" dirty="0"/>
              <a:t>: Text as written by the user used for full text search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1" dirty="0"/>
              <a:t>Faceting: </a:t>
            </a:r>
            <a:r>
              <a:rPr lang="en-US" sz="1800" dirty="0"/>
              <a:t>Aggregate counts of results by categories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1" dirty="0"/>
              <a:t>Highlighting: </a:t>
            </a:r>
            <a:r>
              <a:rPr lang="en-US" sz="1800" dirty="0"/>
              <a:t>Define fields used for hit highlighting</a:t>
            </a:r>
            <a:endParaRPr lang="en-US" sz="1800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1" dirty="0"/>
              <a:t>Filter</a:t>
            </a:r>
            <a:r>
              <a:rPr lang="en-US" sz="1800" dirty="0"/>
              <a:t>: Used to further limit results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1" dirty="0"/>
              <a:t>Sorting</a:t>
            </a:r>
            <a:r>
              <a:rPr lang="en-US" sz="1800" dirty="0"/>
              <a:t>: Sort results by values in document fields instead of score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1" dirty="0"/>
              <a:t>Paging</a:t>
            </a:r>
            <a:r>
              <a:rPr lang="en-US" sz="1800" dirty="0"/>
              <a:t>: Limit the number of results to be returned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1" dirty="0"/>
              <a:t>Projection</a:t>
            </a:r>
            <a:r>
              <a:rPr lang="en-US" sz="1800" dirty="0"/>
              <a:t>: Limits results to a subset of the fields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1" dirty="0"/>
              <a:t>Count: </a:t>
            </a:r>
            <a:r>
              <a:rPr lang="en-US" sz="1800" dirty="0"/>
              <a:t>Total count of fetched items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1" dirty="0"/>
              <a:t>Lookup:</a:t>
            </a:r>
            <a:r>
              <a:rPr lang="en-US" sz="1800" dirty="0"/>
              <a:t> Retrieves a specific document </a:t>
            </a:r>
            <a:r>
              <a:rPr lang="en-US" sz="1800" dirty="0" smtClean="0"/>
              <a:t>by </a:t>
            </a:r>
            <a:r>
              <a:rPr lang="en-US" sz="1800" dirty="0"/>
              <a:t>its key</a:t>
            </a:r>
          </a:p>
        </p:txBody>
      </p:sp>
    </p:spTree>
    <p:extLst>
      <p:ext uri="{BB962C8B-B14F-4D97-AF65-F5344CB8AC3E}">
        <p14:creationId xmlns:p14="http://schemas.microsoft.com/office/powerpoint/2010/main" val="2372540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add to cart,businesses,computing,e-commerce,Internet,online businesses,online shopping,Photographs,shopping,technology,text,World Wide Web,WW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2670681"/>
            <a:ext cx="2321390" cy="2321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269208" y="1384469"/>
            <a:ext cx="7059268" cy="3607602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353" dirty="0"/>
              <a:t>Enable retail customers to find products through search and provide a great search experience with spelling corrections, suggestions and faceting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353" dirty="0"/>
              <a:t>Fine-tuned ranking models accommodating: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765" dirty="0"/>
              <a:t>Popularity and rating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765" dirty="0"/>
              <a:t>Inventory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765" dirty="0"/>
              <a:t>Margin, discounts and vendor promotions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353" dirty="0" smtClean="0"/>
              <a:t>High </a:t>
            </a:r>
            <a:r>
              <a:rPr lang="en-US" sz="2353" dirty="0"/>
              <a:t>query rate</a:t>
            </a:r>
            <a:endParaRPr lang="en-US" sz="2647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08" y="274320"/>
            <a:ext cx="7946676" cy="994172"/>
          </a:xfrm>
        </p:spPr>
        <p:txBody>
          <a:bodyPr/>
          <a:lstStyle/>
          <a:p>
            <a:r>
              <a:rPr lang="en-US" dirty="0" err="1" smtClean="0"/>
              <a:t>eCommerce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0213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08" y="274320"/>
            <a:ext cx="7946676" cy="994172"/>
          </a:xfrm>
        </p:spPr>
        <p:txBody>
          <a:bodyPr/>
          <a:lstStyle/>
          <a:p>
            <a:r>
              <a:rPr lang="en-US" dirty="0" smtClean="0"/>
              <a:t>User Generated Content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269208" y="1384469"/>
            <a:ext cx="8101211" cy="3017092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sz="2353" dirty="0"/>
              <a:t>Examples of this kind of applications include: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59" dirty="0"/>
              <a:t>Knowledge base articles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59" dirty="0"/>
              <a:t>Sites and apps for recipes, restaurant reviews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59" dirty="0"/>
              <a:t>User-contributed news sites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59" dirty="0"/>
              <a:t>Social networks and forums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59" dirty="0"/>
              <a:t>Document sharing tools</a:t>
            </a:r>
          </a:p>
          <a:p>
            <a:pPr marL="150862" lvl="1" indent="0">
              <a:buNone/>
            </a:pPr>
            <a:endParaRPr lang="en-US" sz="2059" dirty="0"/>
          </a:p>
          <a:p>
            <a:pPr marL="150862" lvl="1" indent="0">
              <a:buNone/>
            </a:pPr>
            <a:r>
              <a:rPr lang="en-US" sz="2059" dirty="0"/>
              <a:t>Support large volumes of text-heavy documents</a:t>
            </a:r>
          </a:p>
          <a:p>
            <a:pPr marL="150862" lvl="1" indent="0">
              <a:buNone/>
            </a:pPr>
            <a:r>
              <a:rPr lang="en-US" sz="2059" dirty="0"/>
              <a:t>Ranking models connect results to business objectives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59" dirty="0"/>
              <a:t>i.e., boost relevant KB articles that are newer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885950"/>
            <a:ext cx="2731619" cy="1819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221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09" y="274320"/>
            <a:ext cx="7946675" cy="994172"/>
          </a:xfrm>
        </p:spPr>
        <p:txBody>
          <a:bodyPr/>
          <a:lstStyle/>
          <a:p>
            <a:r>
              <a:rPr lang="en-US" dirty="0" smtClean="0"/>
              <a:t>Business Applications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269209" y="1384469"/>
            <a:ext cx="5445720" cy="3017092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sz="2647" dirty="0"/>
              <a:t>Enable users to navigate content using Search rather than menus and traditional access paths allowing: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353" dirty="0"/>
              <a:t>Quicker, natural and more efficient information retrieval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353" dirty="0"/>
              <a:t>Support for many different data types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353" dirty="0"/>
              <a:t>Single entry point to discover content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sz="2353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9800" y="1496052"/>
            <a:ext cx="3234992" cy="2151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409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2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Lucene, </a:t>
            </a:r>
            <a:r>
              <a:rPr lang="en-US" dirty="0" err="1" smtClean="0"/>
              <a:t>Solr</a:t>
            </a:r>
            <a:r>
              <a:rPr lang="en-US" dirty="0" smtClean="0"/>
              <a:t>, </a:t>
            </a:r>
            <a:r>
              <a:rPr lang="en-US" dirty="0" err="1" smtClean="0"/>
              <a:t>ElasticSearch</a:t>
            </a:r>
            <a:endParaRPr lang="en-US" dirty="0"/>
          </a:p>
        </p:txBody>
      </p:sp>
      <p:sp>
        <p:nvSpPr>
          <p:cNvPr id="28" name="Text Placeholder 2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Search Engines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1566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Apache Lucene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46404" y="1371600"/>
            <a:ext cx="7206996" cy="3263503"/>
          </a:xfrm>
        </p:spPr>
        <p:txBody>
          <a:bodyPr rtlCol="0">
            <a:normAutofit/>
          </a:bodyPr>
          <a:lstStyle/>
          <a:p>
            <a:pPr>
              <a:spcAft>
                <a:spcPts val="0"/>
              </a:spcAft>
              <a:defRPr/>
            </a:pPr>
            <a:r>
              <a:rPr lang="en-US" b="1" dirty="0" smtClean="0"/>
              <a:t>Apache Lucene</a:t>
            </a:r>
            <a:r>
              <a:rPr lang="en-US" dirty="0" smtClean="0"/>
              <a:t> is a free/open source information retrieval software </a:t>
            </a:r>
            <a:r>
              <a:rPr lang="en-US" b="1" dirty="0" smtClean="0"/>
              <a:t>library</a:t>
            </a:r>
            <a:r>
              <a:rPr lang="en-US" dirty="0" smtClean="0"/>
              <a:t>, written in Java</a:t>
            </a:r>
          </a:p>
          <a:p>
            <a:pPr>
              <a:spcAft>
                <a:spcPts val="0"/>
              </a:spcAft>
              <a:defRPr/>
            </a:pPr>
            <a:r>
              <a:rPr lang="en-US" dirty="0" smtClean="0"/>
              <a:t>Indexing at lightning speed</a:t>
            </a:r>
          </a:p>
          <a:p>
            <a:r>
              <a:rPr lang="en-US" dirty="0" smtClean="0"/>
              <a:t>Ultra-fast full-text </a:t>
            </a:r>
            <a:r>
              <a:rPr lang="en-US" dirty="0"/>
              <a:t>search </a:t>
            </a:r>
            <a:r>
              <a:rPr lang="it-IT" dirty="0"/>
              <a:t>library</a:t>
            </a:r>
          </a:p>
          <a:p>
            <a:r>
              <a:rPr lang="it-IT" dirty="0" smtClean="0"/>
              <a:t>No </a:t>
            </a:r>
            <a:r>
              <a:rPr lang="it-IT" dirty="0"/>
              <a:t>crawler, document parsing nor search UI</a:t>
            </a:r>
          </a:p>
          <a:p>
            <a:pPr lvl="1"/>
            <a:r>
              <a:rPr lang="it-IT" dirty="0"/>
              <a:t>see Apache Nutch, Apache Solr, Apache Tika</a:t>
            </a:r>
          </a:p>
          <a:p>
            <a:pPr>
              <a:spcAft>
                <a:spcPts val="0"/>
              </a:spcAft>
              <a:defRPr/>
            </a:pPr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6800" y="274320"/>
            <a:ext cx="3276600" cy="935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248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478631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atin typeface="+mn-lt"/>
              </a:rPr>
              <a:t>Boston Code Camp </a:t>
            </a:r>
            <a:r>
              <a:rPr lang="en-US" b="1" dirty="0" smtClean="0">
                <a:latin typeface="+mn-lt"/>
              </a:rPr>
              <a:t>25 </a:t>
            </a:r>
            <a:r>
              <a:rPr lang="en-US" b="1" dirty="0">
                <a:latin typeface="+mn-lt"/>
              </a:rPr>
              <a:t>- Thanks to our Sponsors!</a:t>
            </a:r>
            <a:endParaRPr lang="en-US" dirty="0">
              <a:latin typeface="+mn-lt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285750" y="809625"/>
            <a:ext cx="5600700" cy="4219575"/>
          </a:xfrm>
        </p:spPr>
        <p:txBody>
          <a:bodyPr/>
          <a:lstStyle/>
          <a:p>
            <a:r>
              <a:rPr lang="en-US" dirty="0" smtClean="0"/>
              <a:t>Platinum</a:t>
            </a:r>
            <a:br>
              <a:rPr lang="en-US" dirty="0" smtClean="0"/>
            </a:br>
            <a:endParaRPr lang="en-US" sz="3600" dirty="0"/>
          </a:p>
          <a:p>
            <a:r>
              <a:rPr lang="en-US" dirty="0" smtClean="0"/>
              <a:t>Gold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Silver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Bronze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6050556" y="752475"/>
            <a:ext cx="2800350" cy="4152900"/>
          </a:xfrm>
        </p:spPr>
        <p:txBody>
          <a:bodyPr/>
          <a:lstStyle/>
          <a:p>
            <a:r>
              <a:rPr lang="en-US" dirty="0" smtClean="0"/>
              <a:t>In-Kind Donations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1294" y="2427109"/>
            <a:ext cx="1413080" cy="84784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4027" y="4373306"/>
            <a:ext cx="1010733" cy="44698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3386" y="1607655"/>
            <a:ext cx="1046252" cy="34003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2338" y="2026248"/>
            <a:ext cx="607433" cy="583889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3483" y="4414768"/>
            <a:ext cx="1449805" cy="376949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4171950"/>
            <a:ext cx="1568367" cy="446984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8498" y="543505"/>
            <a:ext cx="2556320" cy="94032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8240" y="3434171"/>
            <a:ext cx="931399" cy="19248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278" y="3486298"/>
            <a:ext cx="2093289" cy="48330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0027" y="1224232"/>
            <a:ext cx="1301791" cy="33922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2032" y="2813649"/>
            <a:ext cx="936914" cy="422530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5934075" y="885825"/>
            <a:ext cx="0" cy="3657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4447" y="1370607"/>
            <a:ext cx="1845603" cy="83975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1044" y="2401762"/>
            <a:ext cx="1239800" cy="896021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5695" y="3409829"/>
            <a:ext cx="1906107" cy="648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027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Lucene 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Text </a:t>
            </a:r>
            <a:r>
              <a:rPr lang="en-US" dirty="0"/>
              <a:t>search engine </a:t>
            </a:r>
            <a:r>
              <a:rPr lang="en-US" dirty="0" smtClean="0"/>
              <a:t>that </a:t>
            </a:r>
            <a:r>
              <a:rPr lang="en-US" dirty="0"/>
              <a:t>creates </a:t>
            </a:r>
            <a:r>
              <a:rPr lang="en-US" b="1" dirty="0"/>
              <a:t>indexes</a:t>
            </a:r>
            <a:r>
              <a:rPr lang="en-US" dirty="0"/>
              <a:t> on our </a:t>
            </a:r>
            <a:r>
              <a:rPr lang="en-US" b="1" dirty="0"/>
              <a:t>documents</a:t>
            </a:r>
            <a:r>
              <a:rPr lang="en-US" dirty="0"/>
              <a:t> based on their data and characteristics, allowing fast searches including </a:t>
            </a:r>
            <a:r>
              <a:rPr lang="en-US" b="1" dirty="0"/>
              <a:t>tokenization</a:t>
            </a:r>
            <a:r>
              <a:rPr lang="en-US" dirty="0"/>
              <a:t> and </a:t>
            </a:r>
            <a:r>
              <a:rPr lang="en-US" b="1" dirty="0"/>
              <a:t>root word analysis</a:t>
            </a:r>
            <a:r>
              <a:rPr lang="en-US" dirty="0"/>
              <a:t>. </a:t>
            </a:r>
            <a:endParaRPr lang="en-US" dirty="0" smtClean="0"/>
          </a:p>
          <a:p>
            <a:r>
              <a:rPr lang="en-US" dirty="0" smtClean="0"/>
              <a:t>It </a:t>
            </a:r>
            <a:r>
              <a:rPr lang="en-US" dirty="0"/>
              <a:t>also lets us create custom logic to ponder and score documents, so our results will match more closely what the user is trying to find.</a:t>
            </a:r>
          </a:p>
        </p:txBody>
      </p:sp>
    </p:spTree>
    <p:extLst>
      <p:ext uri="{BB962C8B-B14F-4D97-AF65-F5344CB8AC3E}">
        <p14:creationId xmlns:p14="http://schemas.microsoft.com/office/powerpoint/2010/main" val="3133064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Apache </a:t>
            </a:r>
            <a:r>
              <a:rPr lang="en-US" dirty="0" err="1" smtClean="0"/>
              <a:t>Solr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46404" y="1371600"/>
            <a:ext cx="7206996" cy="3263503"/>
          </a:xfrm>
        </p:spPr>
        <p:txBody>
          <a:bodyPr>
            <a:normAutofit/>
          </a:bodyPr>
          <a:lstStyle/>
          <a:p>
            <a:r>
              <a:rPr lang="en-US" dirty="0" smtClean="0"/>
              <a:t>Open source enterprise </a:t>
            </a:r>
            <a:r>
              <a:rPr lang="en-US" dirty="0"/>
              <a:t>search platform built on Apache Lucene</a:t>
            </a:r>
            <a:r>
              <a:rPr lang="en-US" dirty="0" smtClean="0"/>
              <a:t>™</a:t>
            </a:r>
            <a:endParaRPr lang="en-US" dirty="0"/>
          </a:p>
          <a:p>
            <a:r>
              <a:rPr lang="en-US" dirty="0" err="1" smtClean="0"/>
              <a:t>Solr</a:t>
            </a:r>
            <a:r>
              <a:rPr lang="en-US" dirty="0" smtClean="0"/>
              <a:t> </a:t>
            </a:r>
            <a:r>
              <a:rPr lang="en-US" dirty="0"/>
              <a:t>is highly reliable, scalable and fault tolerant, providing distributed indexing, replication and load-balanced querying, automated failover and recovery, centralized configuration and more.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400" y="17023"/>
            <a:ext cx="2578613" cy="1303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462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err="1" smtClean="0"/>
              <a:t>Solr</a:t>
            </a:r>
            <a:r>
              <a:rPr lang="en-US" altLang="en-US" dirty="0"/>
              <a:t> </a:t>
            </a:r>
            <a:r>
              <a:rPr lang="en-US" altLang="en-US" dirty="0" smtClean="0"/>
              <a:t>Features</a:t>
            </a:r>
          </a:p>
        </p:txBody>
      </p:sp>
      <p:sp>
        <p:nvSpPr>
          <p:cNvPr id="7171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altLang="en-US" dirty="0" err="1" smtClean="0"/>
              <a:t>Solr</a:t>
            </a:r>
            <a:r>
              <a:rPr lang="en-US" altLang="en-US" dirty="0" smtClean="0"/>
              <a:t> offers advanced, optimized, scalable searching capabilities</a:t>
            </a:r>
          </a:p>
          <a:p>
            <a:r>
              <a:rPr lang="en-US" altLang="en-US" dirty="0" smtClean="0"/>
              <a:t>Communicate with </a:t>
            </a:r>
            <a:r>
              <a:rPr lang="en-US" altLang="en-US" dirty="0" err="1" smtClean="0"/>
              <a:t>Solr</a:t>
            </a:r>
            <a:r>
              <a:rPr lang="en-US" altLang="en-US" dirty="0" smtClean="0"/>
              <a:t> using XML, JSON and HTTP</a:t>
            </a:r>
          </a:p>
          <a:p>
            <a:r>
              <a:rPr lang="en-US" altLang="en-US" dirty="0" smtClean="0"/>
              <a:t>Includes a HTML admin interface</a:t>
            </a:r>
          </a:p>
          <a:p>
            <a:r>
              <a:rPr lang="en-US" altLang="en-US" dirty="0" smtClean="0"/>
              <a:t>Very configurable</a:t>
            </a:r>
          </a:p>
        </p:txBody>
      </p:sp>
    </p:spTree>
    <p:extLst>
      <p:ext uri="{BB962C8B-B14F-4D97-AF65-F5344CB8AC3E}">
        <p14:creationId xmlns:p14="http://schemas.microsoft.com/office/powerpoint/2010/main" val="3752198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ElasticSearch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Search engine implementation using </a:t>
            </a:r>
            <a:r>
              <a:rPr lang="en-US" dirty="0"/>
              <a:t>Lucene that added a </a:t>
            </a:r>
            <a:r>
              <a:rPr lang="en-US" b="1" dirty="0">
                <a:solidFill>
                  <a:srgbClr val="00B0F0"/>
                </a:solidFill>
              </a:rPr>
              <a:t>REST interface</a:t>
            </a:r>
            <a:r>
              <a:rPr lang="en-US" dirty="0"/>
              <a:t>, </a:t>
            </a:r>
            <a:r>
              <a:rPr lang="en-US" b="1" dirty="0">
                <a:solidFill>
                  <a:srgbClr val="00B0F0"/>
                </a:solidFill>
              </a:rPr>
              <a:t>replication</a:t>
            </a:r>
            <a:r>
              <a:rPr lang="en-US" dirty="0"/>
              <a:t>, </a:t>
            </a:r>
            <a:r>
              <a:rPr lang="en-US" b="1" dirty="0">
                <a:solidFill>
                  <a:srgbClr val="00B0F0"/>
                </a:solidFill>
              </a:rPr>
              <a:t>faceting</a:t>
            </a:r>
            <a:r>
              <a:rPr lang="en-US" dirty="0"/>
              <a:t>, </a:t>
            </a:r>
            <a:r>
              <a:rPr lang="en-US" b="1" dirty="0">
                <a:solidFill>
                  <a:srgbClr val="00B0F0"/>
                </a:solidFill>
              </a:rPr>
              <a:t>filtering</a:t>
            </a:r>
            <a:r>
              <a:rPr lang="en-US" dirty="0"/>
              <a:t>, JSON (</a:t>
            </a:r>
            <a:r>
              <a:rPr lang="en-US" b="1" dirty="0">
                <a:solidFill>
                  <a:srgbClr val="00B0F0"/>
                </a:solidFill>
              </a:rPr>
              <a:t>schema-free</a:t>
            </a:r>
            <a:r>
              <a:rPr lang="en-US" dirty="0"/>
              <a:t>) document storage, </a:t>
            </a:r>
            <a:r>
              <a:rPr lang="en-US" b="1" dirty="0">
                <a:solidFill>
                  <a:srgbClr val="00B0F0"/>
                </a:solidFill>
              </a:rPr>
              <a:t>geo-localization</a:t>
            </a:r>
            <a:r>
              <a:rPr lang="en-US" dirty="0"/>
              <a:t> and </a:t>
            </a:r>
            <a:r>
              <a:rPr lang="en-US" b="1" dirty="0" smtClean="0">
                <a:solidFill>
                  <a:srgbClr val="00B0F0"/>
                </a:solidFill>
              </a:rPr>
              <a:t>suggestions</a:t>
            </a:r>
            <a:r>
              <a:rPr lang="en-US" dirty="0" smtClean="0"/>
              <a:t> </a:t>
            </a:r>
            <a:r>
              <a:rPr lang="en-US" dirty="0"/>
              <a:t>(among its main features</a:t>
            </a:r>
            <a:r>
              <a:rPr lang="en-US" dirty="0" smtClean="0"/>
              <a:t>).</a:t>
            </a:r>
          </a:p>
          <a:p>
            <a:r>
              <a:rPr lang="en-US" dirty="0" smtClean="0"/>
              <a:t>An </a:t>
            </a:r>
            <a:r>
              <a:rPr lang="en-US" dirty="0"/>
              <a:t>open-source, </a:t>
            </a:r>
            <a:r>
              <a:rPr lang="en-US" dirty="0">
                <a:solidFill>
                  <a:srgbClr val="00B0F0"/>
                </a:solidFill>
              </a:rPr>
              <a:t>distributed</a:t>
            </a:r>
            <a:r>
              <a:rPr lang="en-US" dirty="0"/>
              <a:t> web application </a:t>
            </a:r>
            <a:r>
              <a:rPr lang="en-US" dirty="0" smtClean="0"/>
              <a:t>written </a:t>
            </a:r>
            <a:r>
              <a:rPr lang="en-US" dirty="0"/>
              <a:t>in </a:t>
            </a:r>
            <a:r>
              <a:rPr lang="en-US" dirty="0" smtClean="0"/>
              <a:t>Java, that can scale out gracefully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4600" y="370434"/>
            <a:ext cx="1891284" cy="607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117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6404" y="274320"/>
            <a:ext cx="7269480" cy="621030"/>
          </a:xfrm>
        </p:spPr>
        <p:txBody>
          <a:bodyPr/>
          <a:lstStyle/>
          <a:p>
            <a:r>
              <a:rPr lang="en-US" dirty="0" smtClean="0"/>
              <a:t>Terminology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46404" y="895351"/>
            <a:ext cx="7359396" cy="34290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Node = single server (</a:t>
            </a:r>
            <a:r>
              <a:rPr lang="en-US" dirty="0" err="1"/>
              <a:t>elasticsearch</a:t>
            </a:r>
            <a:r>
              <a:rPr lang="en-US" dirty="0"/>
              <a:t> instance)</a:t>
            </a:r>
          </a:p>
          <a:p>
            <a:r>
              <a:rPr lang="en-US" dirty="0"/>
              <a:t>Cluster = collection of one or more nodes</a:t>
            </a:r>
          </a:p>
          <a:p>
            <a:r>
              <a:rPr lang="en-US" dirty="0"/>
              <a:t>Index = collection of documents (database)</a:t>
            </a:r>
          </a:p>
          <a:p>
            <a:r>
              <a:rPr lang="en-US" dirty="0"/>
              <a:t>Type = logical category/partition of an Index (table)</a:t>
            </a:r>
          </a:p>
          <a:p>
            <a:r>
              <a:rPr lang="en-US" dirty="0"/>
              <a:t>Document = basic unit of information that can be indexed (row)</a:t>
            </a:r>
          </a:p>
          <a:p>
            <a:r>
              <a:rPr lang="en-US" dirty="0"/>
              <a:t>Shard = slice/partition of an Index</a:t>
            </a:r>
          </a:p>
          <a:p>
            <a:r>
              <a:rPr lang="en-US" dirty="0"/>
              <a:t>Replica = copy of a shard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5815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6404" y="274320"/>
            <a:ext cx="7269480" cy="621030"/>
          </a:xfrm>
        </p:spPr>
        <p:txBody>
          <a:bodyPr/>
          <a:lstStyle/>
          <a:p>
            <a:r>
              <a:rPr lang="en-US" dirty="0" smtClean="0"/>
              <a:t>Official </a:t>
            </a:r>
            <a:r>
              <a:rPr lang="en-US" dirty="0" err="1" smtClean="0"/>
              <a:t>ElasticSearch</a:t>
            </a:r>
            <a:r>
              <a:rPr lang="en-US" dirty="0" smtClean="0"/>
              <a:t> Clients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46404" y="1047750"/>
            <a:ext cx="7269480" cy="358735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Java, JavaScript, PHP, Perl, Python, Ruby</a:t>
            </a:r>
          </a:p>
          <a:p>
            <a:r>
              <a:rPr lang="en-US" dirty="0"/>
              <a:t>Two official .NET </a:t>
            </a:r>
            <a:r>
              <a:rPr lang="en-US" dirty="0" smtClean="0"/>
              <a:t>clients:</a:t>
            </a:r>
            <a:endParaRPr lang="en-US" dirty="0"/>
          </a:p>
          <a:p>
            <a:pPr lvl="1"/>
            <a:r>
              <a:rPr lang="en-US" dirty="0" err="1"/>
              <a:t>ElasticSearch.Net</a:t>
            </a:r>
            <a:endParaRPr lang="en-US" dirty="0"/>
          </a:p>
          <a:p>
            <a:pPr lvl="2"/>
            <a:r>
              <a:rPr lang="en-US" dirty="0"/>
              <a:t>Low-level client, no dependencies</a:t>
            </a:r>
          </a:p>
          <a:p>
            <a:pPr lvl="2"/>
            <a:r>
              <a:rPr lang="en-US" dirty="0"/>
              <a:t>Generated from the </a:t>
            </a:r>
            <a:r>
              <a:rPr lang="en-US" dirty="0" err="1"/>
              <a:t>elasticsearch</a:t>
            </a:r>
            <a:r>
              <a:rPr lang="en-US" dirty="0"/>
              <a:t> REST API spec</a:t>
            </a:r>
          </a:p>
          <a:p>
            <a:pPr lvl="2"/>
            <a:r>
              <a:rPr lang="en-US" dirty="0"/>
              <a:t>Load balancing / cluster failover support</a:t>
            </a:r>
          </a:p>
          <a:p>
            <a:pPr lvl="1"/>
            <a:r>
              <a:rPr lang="en-US" dirty="0"/>
              <a:t>NEST</a:t>
            </a:r>
          </a:p>
          <a:p>
            <a:pPr lvl="2"/>
            <a:r>
              <a:rPr lang="en-US" dirty="0"/>
              <a:t>High-level client, strongly-typed, relies on JSON.NET</a:t>
            </a:r>
          </a:p>
          <a:p>
            <a:pPr lvl="2"/>
            <a:r>
              <a:rPr lang="en-US" dirty="0"/>
              <a:t>Provides types request and response objects</a:t>
            </a:r>
          </a:p>
          <a:p>
            <a:pPr lvl="2"/>
            <a:r>
              <a:rPr lang="en-US" dirty="0"/>
              <a:t>Built on top of </a:t>
            </a:r>
            <a:r>
              <a:rPr lang="en-US" dirty="0" err="1"/>
              <a:t>ElasticSearch.Net</a:t>
            </a:r>
            <a:endParaRPr lang="en-US" dirty="0"/>
          </a:p>
          <a:p>
            <a:pPr lvl="2"/>
            <a:r>
              <a:rPr lang="en-US" dirty="0"/>
              <a:t>Fluent API</a:t>
            </a:r>
          </a:p>
          <a:p>
            <a:pPr lvl="2"/>
            <a:r>
              <a:rPr lang="en-US" dirty="0"/>
              <a:t>Load balancing/connection failover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7805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Solr</a:t>
            </a:r>
            <a:r>
              <a:rPr lang="en-US" dirty="0" smtClean="0"/>
              <a:t> vs. </a:t>
            </a:r>
            <a:r>
              <a:rPr lang="en-US" dirty="0" err="1" smtClean="0"/>
              <a:t>ElasticSearch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46404" y="1371600"/>
            <a:ext cx="7269480" cy="3263503"/>
          </a:xfrm>
        </p:spPr>
        <p:txBody>
          <a:bodyPr/>
          <a:lstStyle/>
          <a:p>
            <a:r>
              <a:rPr lang="en-US" dirty="0" err="1" smtClean="0"/>
              <a:t>ElasticSearch</a:t>
            </a:r>
            <a:r>
              <a:rPr lang="en-US" dirty="0" smtClean="0"/>
              <a:t> distributed at its core (shards)</a:t>
            </a:r>
          </a:p>
          <a:p>
            <a:pPr lvl="1"/>
            <a:r>
              <a:rPr lang="en-US" dirty="0" err="1" smtClean="0"/>
              <a:t>SolrCloud</a:t>
            </a:r>
            <a:r>
              <a:rPr lang="en-US" dirty="0" smtClean="0"/>
              <a:t> = cluster of </a:t>
            </a:r>
            <a:r>
              <a:rPr lang="en-US" dirty="0" err="1" smtClean="0"/>
              <a:t>Solr</a:t>
            </a:r>
            <a:r>
              <a:rPr lang="en-US" dirty="0" smtClean="0"/>
              <a:t> servers, requires </a:t>
            </a:r>
            <a:r>
              <a:rPr lang="en-US" dirty="0" err="1" smtClean="0"/>
              <a:t>ZooKeeper</a:t>
            </a:r>
            <a:endParaRPr lang="en-US" dirty="0" smtClean="0"/>
          </a:p>
          <a:p>
            <a:r>
              <a:rPr lang="en-US" dirty="0" err="1" smtClean="0"/>
              <a:t>Solr</a:t>
            </a:r>
            <a:r>
              <a:rPr lang="en-US" dirty="0" smtClean="0"/>
              <a:t> default is XML, but supports JSON, CSV</a:t>
            </a:r>
          </a:p>
          <a:p>
            <a:r>
              <a:rPr lang="en-US" dirty="0" err="1" smtClean="0"/>
              <a:t>ElasticSearch</a:t>
            </a:r>
            <a:r>
              <a:rPr lang="en-US" dirty="0" smtClean="0"/>
              <a:t> is natively JSON, designed with a RESTful API from the onset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6435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Connecting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46404" y="1371600"/>
            <a:ext cx="7435596" cy="326350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000" dirty="0" smtClean="0"/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var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node =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new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Uri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"http</a:t>
            </a:r>
            <a:r>
              <a:rPr lang="en-US" sz="2000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://servername:9200</a:t>
            </a:r>
            <a:r>
              <a:rPr lang="en-US" sz="20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var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settings =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ConnectionSettings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(node);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settings.DefaultIndex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2000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“</a:t>
            </a:r>
            <a:r>
              <a:rPr lang="en-US" sz="2000" dirty="0" err="1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myindex</a:t>
            </a:r>
            <a:r>
              <a:rPr lang="en-US" sz="2000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en-US" sz="140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2000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var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client = </a:t>
            </a:r>
            <a:r>
              <a:rPr lang="en-US" sz="20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new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20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ElasticClient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(settings);</a:t>
            </a:r>
            <a:endParaRPr lang="en-US" sz="140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059945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Querying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21822" y="1286313"/>
            <a:ext cx="7294061" cy="3118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q = </a:t>
            </a:r>
            <a:r>
              <a:rPr lang="en-US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“Boston"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var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result =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client.Search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Location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&gt;(body =&gt;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// return first 25 results, default is 10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body.Size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(25).Query(query =&gt;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query.QueryString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qs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=&gt;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qs.Query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(q))));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05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result.IsValid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IEnumerable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Location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 locations =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result.Documents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1469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2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Azure Search</a:t>
            </a:r>
            <a:endParaRPr lang="en-US" dirty="0"/>
          </a:p>
        </p:txBody>
      </p:sp>
      <p:sp>
        <p:nvSpPr>
          <p:cNvPr id="28" name="Text Placeholder 2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Search-As-A-Service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769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Benefits</a:t>
            </a:r>
          </a:p>
          <a:p>
            <a:r>
              <a:rPr lang="en-US" dirty="0" smtClean="0"/>
              <a:t>Compare </a:t>
            </a:r>
            <a:r>
              <a:rPr lang="en-US" dirty="0" smtClean="0"/>
              <a:t>and contrast options for incorporating search into your applications</a:t>
            </a:r>
          </a:p>
          <a:p>
            <a:pPr lvl="1"/>
            <a:r>
              <a:rPr lang="en-US" dirty="0" smtClean="0"/>
              <a:t>Lucene</a:t>
            </a:r>
            <a:r>
              <a:rPr lang="en-US" dirty="0" smtClean="0"/>
              <a:t>, </a:t>
            </a:r>
            <a:r>
              <a:rPr lang="en-US" dirty="0" err="1" smtClean="0"/>
              <a:t>Solr</a:t>
            </a:r>
            <a:r>
              <a:rPr lang="en-US" dirty="0" smtClean="0"/>
              <a:t>, Elastic </a:t>
            </a:r>
            <a:r>
              <a:rPr lang="en-US" dirty="0" smtClean="0"/>
              <a:t>Search, Azure </a:t>
            </a:r>
            <a:r>
              <a:rPr lang="en-US" dirty="0" smtClean="0"/>
              <a:t>Search</a:t>
            </a:r>
          </a:p>
          <a:p>
            <a:r>
              <a:rPr lang="en-US" dirty="0" smtClean="0"/>
              <a:t>Usage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890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Search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dirty="0">
                <a:solidFill>
                  <a:srgbClr val="00B0F0"/>
                </a:solidFill>
              </a:rPr>
              <a:t>search-as-a-service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/>
              <a:t>solution allowing </a:t>
            </a:r>
            <a:r>
              <a:rPr lang="en-US" dirty="0">
                <a:solidFill>
                  <a:srgbClr val="00B0F0"/>
                </a:solidFill>
              </a:rPr>
              <a:t>developers</a:t>
            </a:r>
            <a:r>
              <a:rPr lang="en-US" dirty="0"/>
              <a:t> to incorporate </a:t>
            </a:r>
            <a:r>
              <a:rPr lang="en-US" dirty="0">
                <a:solidFill>
                  <a:srgbClr val="00B0F0"/>
                </a:solidFill>
              </a:rPr>
              <a:t>great search experiences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/>
              <a:t>into </a:t>
            </a:r>
            <a:r>
              <a:rPr lang="en-US" dirty="0">
                <a:solidFill>
                  <a:srgbClr val="00B0F0"/>
                </a:solidFill>
              </a:rPr>
              <a:t>applications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/>
              <a:t>without managing infrastructure or needing to become search experts.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468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244" y="274320"/>
            <a:ext cx="7930640" cy="994172"/>
          </a:xfrm>
        </p:spPr>
        <p:txBody>
          <a:bodyPr/>
          <a:lstStyle/>
          <a:p>
            <a:r>
              <a:rPr lang="en-US" dirty="0" smtClean="0"/>
              <a:t>Create a Search Service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285244" y="1260576"/>
            <a:ext cx="5277356" cy="3140986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sz="2647" dirty="0"/>
              <a:t>Use Azure portal or API to create a </a:t>
            </a:r>
            <a:r>
              <a:rPr lang="en-US" sz="2647" i="1" dirty="0">
                <a:solidFill>
                  <a:srgbClr val="47D8FF"/>
                </a:solidFill>
              </a:rPr>
              <a:t>search service</a:t>
            </a:r>
            <a:r>
              <a:rPr lang="en-US" sz="2647" dirty="0">
                <a:solidFill>
                  <a:srgbClr val="47D8FF"/>
                </a:solidFill>
              </a:rPr>
              <a:t> </a:t>
            </a:r>
            <a:r>
              <a:rPr lang="en-US" sz="2647" dirty="0"/>
              <a:t>that will hold one or more </a:t>
            </a:r>
            <a:r>
              <a:rPr lang="en-US" sz="2647" i="1" dirty="0">
                <a:solidFill>
                  <a:srgbClr val="47D8FF"/>
                </a:solidFill>
              </a:rPr>
              <a:t>search indexes</a:t>
            </a:r>
            <a:r>
              <a:rPr lang="en-US" sz="2647" dirty="0"/>
              <a:t>, defining: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353" dirty="0"/>
              <a:t>Geographic location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353" dirty="0"/>
              <a:t>Azure Subscription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353" dirty="0"/>
              <a:t>Scale of </a:t>
            </a:r>
            <a:r>
              <a:rPr lang="en-US" sz="2353" dirty="0" smtClean="0"/>
              <a:t>service</a:t>
            </a:r>
            <a:endParaRPr lang="en-US" sz="2353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8800" y="274320"/>
            <a:ext cx="3068394" cy="4605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736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274320"/>
            <a:ext cx="6539484" cy="54483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Pricing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895350"/>
            <a:ext cx="6581775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120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8056" y="274320"/>
            <a:ext cx="7887828" cy="621030"/>
          </a:xfrm>
        </p:spPr>
        <p:txBody>
          <a:bodyPr/>
          <a:lstStyle/>
          <a:p>
            <a:r>
              <a:rPr lang="en-US" dirty="0" smtClean="0"/>
              <a:t>Scaling Azure Search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328056" y="895350"/>
            <a:ext cx="5767944" cy="3742242"/>
          </a:xfrm>
          <a:prstGeom prst="rect">
            <a:avLst/>
          </a:prstGeom>
        </p:spPr>
        <p:txBody>
          <a:bodyPr>
            <a:noAutofit/>
          </a:bodyPr>
          <a:lstStyle/>
          <a:p>
            <a:pPr lvl="1">
              <a:buFont typeface="Arial" panose="020B0604020202020204" pitchFamily="34" charset="0"/>
              <a:buChar char="•"/>
            </a:pPr>
            <a:r>
              <a:rPr lang="en-US" sz="2059" dirty="0"/>
              <a:t>Capacity can dialed up and down at the </a:t>
            </a:r>
            <a:r>
              <a:rPr lang="en-US" sz="2059" i="1" dirty="0"/>
              <a:t>search service</a:t>
            </a:r>
            <a:r>
              <a:rPr lang="en-US" sz="2059" dirty="0"/>
              <a:t> level for standard services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59" dirty="0"/>
              <a:t>Added capacity will </a:t>
            </a:r>
            <a:r>
              <a:rPr lang="en-US" sz="2059" dirty="0">
                <a:solidFill>
                  <a:srgbClr val="47D8FF"/>
                </a:solidFill>
              </a:rPr>
              <a:t>increase queries per second, number of documents </a:t>
            </a:r>
            <a:r>
              <a:rPr lang="en-US" sz="2059" dirty="0"/>
              <a:t>uploaded/updated per second and total count of documents in the search service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59" dirty="0"/>
              <a:t>Billing is connected to capacity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59" dirty="0"/>
              <a:t>Azure Search is designed to handle applications with </a:t>
            </a:r>
            <a:r>
              <a:rPr lang="en-US" sz="2059" dirty="0">
                <a:solidFill>
                  <a:srgbClr val="47D8FF"/>
                </a:solidFill>
              </a:rPr>
              <a:t>hundreds of queries per second </a:t>
            </a:r>
            <a:r>
              <a:rPr lang="en-US" sz="2059" dirty="0">
                <a:solidFill>
                  <a:schemeClr val="tx1"/>
                </a:solidFill>
              </a:rPr>
              <a:t>and</a:t>
            </a:r>
            <a:r>
              <a:rPr lang="en-US" sz="2059" dirty="0">
                <a:solidFill>
                  <a:srgbClr val="47D8FF"/>
                </a:solidFill>
              </a:rPr>
              <a:t> millions of documents per search service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1169" y="1277405"/>
            <a:ext cx="3071611" cy="1980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30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Search Index?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1371600"/>
            <a:ext cx="6934200" cy="3263503"/>
          </a:xfrm>
        </p:spPr>
        <p:txBody>
          <a:bodyPr>
            <a:normAutofit/>
          </a:bodyPr>
          <a:lstStyle/>
          <a:p>
            <a:r>
              <a:rPr lang="en-US" dirty="0"/>
              <a:t>Consists of fields and documents and is the container used to execute search queries against</a:t>
            </a:r>
          </a:p>
          <a:p>
            <a:r>
              <a:rPr lang="en-US" dirty="0"/>
              <a:t>Similar in concept to a SQL “table” (but not to be confused with a SQL Index)</a:t>
            </a:r>
          </a:p>
          <a:p>
            <a:r>
              <a:rPr lang="en-US" dirty="0"/>
              <a:t>Fields have properties such as “Searchable” and “</a:t>
            </a:r>
            <a:r>
              <a:rPr lang="en-US" dirty="0" err="1"/>
              <a:t>Facetable</a:t>
            </a:r>
            <a:r>
              <a:rPr lang="en-US" dirty="0"/>
              <a:t>”</a:t>
            </a:r>
          </a:p>
          <a:p>
            <a:r>
              <a:rPr lang="en-US" dirty="0"/>
              <a:t>Documents are uploaded to the Search </a:t>
            </a:r>
            <a:r>
              <a:rPr lang="en-US" dirty="0" smtClean="0"/>
              <a:t>index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8421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0412" y="100076"/>
            <a:ext cx="7269480" cy="994172"/>
          </a:xfrm>
        </p:spPr>
        <p:txBody>
          <a:bodyPr/>
          <a:lstStyle/>
          <a:p>
            <a:r>
              <a:rPr lang="en-US" dirty="0" smtClean="0"/>
              <a:t>Indexing Data Options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524000" y="1137025"/>
            <a:ext cx="5562601" cy="3855046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sz="1800" dirty="0" smtClean="0">
                <a:solidFill>
                  <a:srgbClr val="00B0F0"/>
                </a:solidFill>
              </a:rPr>
              <a:t>Push</a:t>
            </a:r>
            <a:r>
              <a:rPr lang="en-US" sz="1800" dirty="0" smtClean="0"/>
              <a:t> </a:t>
            </a:r>
            <a:r>
              <a:rPr lang="en-US" sz="1800" dirty="0"/>
              <a:t>- using indexing API</a:t>
            </a:r>
          </a:p>
          <a:p>
            <a:pPr lvl="1"/>
            <a:r>
              <a:rPr lang="en-US" sz="1800" dirty="0"/>
              <a:t>POST to /indexes/&lt;name&gt;/docs/index</a:t>
            </a:r>
          </a:p>
          <a:p>
            <a:pPr lvl="1"/>
            <a:r>
              <a:rPr lang="en-US" sz="1800" dirty="0"/>
              <a:t>Up to 1000 actions per batch</a:t>
            </a:r>
          </a:p>
          <a:p>
            <a:pPr lvl="1"/>
            <a:r>
              <a:rPr lang="en-US" sz="1800" dirty="0"/>
              <a:t>Actions can be upload, merge, delete, etc.</a:t>
            </a:r>
          </a:p>
          <a:p>
            <a:pPr lvl="1"/>
            <a:r>
              <a:rPr lang="en-US" sz="1800" dirty="0" err="1"/>
              <a:t>WebJobs</a:t>
            </a:r>
            <a:r>
              <a:rPr lang="en-US" sz="1800" dirty="0"/>
              <a:t> are great for regular </a:t>
            </a:r>
            <a:r>
              <a:rPr lang="en-US" sz="1800" dirty="0" smtClean="0"/>
              <a:t>execution</a:t>
            </a:r>
          </a:p>
          <a:p>
            <a:pPr lvl="1"/>
            <a:r>
              <a:rPr lang="en-US" sz="1800" dirty="0" smtClean="0"/>
              <a:t>Great for near real-time updates</a:t>
            </a:r>
            <a:endParaRPr lang="en-US" sz="1800" dirty="0"/>
          </a:p>
          <a:p>
            <a:pPr marL="597652" lvl="1" indent="-420224"/>
            <a:endParaRPr lang="en-US" sz="1800" dirty="0"/>
          </a:p>
          <a:p>
            <a:r>
              <a:rPr lang="en-US" sz="1800" dirty="0">
                <a:solidFill>
                  <a:srgbClr val="00B0F0"/>
                </a:solidFill>
              </a:rPr>
              <a:t>Pull</a:t>
            </a:r>
            <a:r>
              <a:rPr lang="en-US" sz="1800" dirty="0"/>
              <a:t> - using </a:t>
            </a:r>
            <a:r>
              <a:rPr lang="en-US" sz="1800" dirty="0" smtClean="0"/>
              <a:t>indexers</a:t>
            </a:r>
          </a:p>
          <a:p>
            <a:pPr lvl="1"/>
            <a:r>
              <a:rPr lang="en-US" sz="1800" dirty="0" smtClean="0"/>
              <a:t>Azure SQL DB and </a:t>
            </a:r>
            <a:r>
              <a:rPr lang="en-US" sz="1800" dirty="0" err="1" smtClean="0"/>
              <a:t>DocumentDB</a:t>
            </a:r>
            <a:endParaRPr lang="en-US" sz="1800" dirty="0" smtClean="0"/>
          </a:p>
          <a:p>
            <a:pPr lvl="1"/>
            <a:r>
              <a:rPr lang="en-US" sz="1800" dirty="0" smtClean="0"/>
              <a:t>Change </a:t>
            </a:r>
            <a:r>
              <a:rPr lang="en-US" sz="1800" dirty="0"/>
              <a:t>detection, deletion markers</a:t>
            </a:r>
          </a:p>
          <a:p>
            <a:pPr lvl="1"/>
            <a:r>
              <a:rPr lang="en-US" sz="1800" dirty="0"/>
              <a:t>Point it at the data source, define policy, </a:t>
            </a:r>
            <a:r>
              <a:rPr lang="en-US" sz="1800" dirty="0" smtClean="0"/>
              <a:t>done</a:t>
            </a:r>
          </a:p>
          <a:p>
            <a:pPr lvl="1"/>
            <a:r>
              <a:rPr lang="en-US" sz="1800" dirty="0" smtClean="0"/>
              <a:t>Runs as often as every 5 min</a:t>
            </a:r>
            <a:endParaRPr lang="en-US" sz="1800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823493" y="3603708"/>
            <a:ext cx="5844799" cy="852495"/>
          </a:xfrm>
          <a:prstGeom prst="rect">
            <a:avLst/>
          </a:prstGeom>
        </p:spPr>
        <p:txBody>
          <a:bodyPr vert="horz" lIns="0" tIns="34285" rIns="0" bIns="34285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0078D7"/>
              </a:buClr>
              <a:buNone/>
            </a:pPr>
            <a:endParaRPr lang="en-US" sz="1800" dirty="0">
              <a:solidFill>
                <a:srgbClr val="FFFFFF">
                  <a:lumMod val="75000"/>
                  <a:lumOff val="25000"/>
                </a:srgbClr>
              </a:solidFill>
            </a:endParaRPr>
          </a:p>
        </p:txBody>
      </p:sp>
      <p:pic>
        <p:nvPicPr>
          <p:cNvPr id="5" name="Picture 2" descr="http://acom.azurecomcdn.net/80C57D/blogmedia/blogmedia/2015/03/03/Azure-Searc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5899" y="2840675"/>
            <a:ext cx="2425194" cy="2425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Down Arrow 6"/>
          <p:cNvSpPr/>
          <p:nvPr/>
        </p:nvSpPr>
        <p:spPr bwMode="auto">
          <a:xfrm>
            <a:off x="7328476" y="2101132"/>
            <a:ext cx="874005" cy="1075698"/>
          </a:xfrm>
          <a:prstGeom prst="downArrow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34290" rIns="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685592" fontAlgn="base">
              <a:spcBef>
                <a:spcPct val="0"/>
              </a:spcBef>
              <a:spcAft>
                <a:spcPct val="0"/>
              </a:spcAft>
            </a:pPr>
            <a:endParaRPr lang="en-US" sz="1471" dirty="0">
              <a:gradFill>
                <a:gsLst>
                  <a:gs pos="16814">
                    <a:srgbClr val="FFFFFF"/>
                  </a:gs>
                  <a:gs pos="46000">
                    <a:srgbClr val="FFFFFF"/>
                  </a:gs>
                </a:gsLst>
                <a:lin ang="5400000" scaled="0"/>
              </a:gra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7606" y="-117495"/>
            <a:ext cx="2423487" cy="2423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421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Suggestions (Auto-Complete)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46404" y="1371600"/>
            <a:ext cx="7359396" cy="3263503"/>
          </a:xfrm>
        </p:spPr>
        <p:txBody>
          <a:bodyPr>
            <a:normAutofit fontScale="92500" lnSpcReduction="20000"/>
          </a:bodyPr>
          <a:lstStyle/>
          <a:p>
            <a:r>
              <a:rPr lang="en-US" sz="2353" dirty="0"/>
              <a:t>Allows developers to provide </a:t>
            </a:r>
            <a:r>
              <a:rPr lang="en-US" sz="2353" dirty="0">
                <a:solidFill>
                  <a:srgbClr val="47D8FF"/>
                </a:solidFill>
              </a:rPr>
              <a:t>type-ahead </a:t>
            </a:r>
            <a:r>
              <a:rPr lang="en-US" sz="2353" dirty="0"/>
              <a:t>suggestions </a:t>
            </a:r>
            <a:r>
              <a:rPr lang="en-US" sz="2353" dirty="0" smtClean="0"/>
              <a:t>as </a:t>
            </a:r>
            <a:r>
              <a:rPr lang="en-US" sz="2353" dirty="0"/>
              <a:t>the user types</a:t>
            </a:r>
          </a:p>
          <a:p>
            <a:r>
              <a:rPr lang="en-US" sz="2353" dirty="0"/>
              <a:t>Provides mechanism for users to find content quickly</a:t>
            </a:r>
          </a:p>
          <a:p>
            <a:r>
              <a:rPr lang="en-US" sz="2353" dirty="0"/>
              <a:t>Supports:</a:t>
            </a:r>
          </a:p>
          <a:p>
            <a:pPr lvl="1"/>
            <a:r>
              <a:rPr lang="en-US" sz="2353" dirty="0">
                <a:solidFill>
                  <a:srgbClr val="47D8FF"/>
                </a:solidFill>
              </a:rPr>
              <a:t>Infix</a:t>
            </a:r>
            <a:r>
              <a:rPr lang="en-US" sz="2353" b="1" dirty="0">
                <a:solidFill>
                  <a:srgbClr val="47D8FF"/>
                </a:solidFill>
              </a:rPr>
              <a:t> </a:t>
            </a:r>
            <a:r>
              <a:rPr lang="en-US" sz="2353" dirty="0"/>
              <a:t>matching for suggestions </a:t>
            </a:r>
          </a:p>
          <a:p>
            <a:pPr lvl="1"/>
            <a:r>
              <a:rPr lang="en-US" sz="2353" dirty="0"/>
              <a:t>Optional </a:t>
            </a:r>
            <a:r>
              <a:rPr lang="en-US" sz="2353" dirty="0">
                <a:solidFill>
                  <a:srgbClr val="47D8FF"/>
                </a:solidFill>
              </a:rPr>
              <a:t>fuzzy matching </a:t>
            </a:r>
            <a:r>
              <a:rPr lang="en-US" sz="2353" dirty="0"/>
              <a:t>enabling more flexibility for spelling mistakes</a:t>
            </a:r>
          </a:p>
          <a:p>
            <a:pPr lvl="1"/>
            <a:r>
              <a:rPr lang="en-US" sz="2353" dirty="0"/>
              <a:t>Support for up to 100 suggestions per result</a:t>
            </a:r>
          </a:p>
          <a:p>
            <a:pPr lvl="1"/>
            <a:r>
              <a:rPr lang="en-US" sz="2353" dirty="0"/>
              <a:t>No limit in length other than field limits</a:t>
            </a:r>
          </a:p>
          <a:p>
            <a:pPr lvl="1"/>
            <a:r>
              <a:rPr lang="en-US" sz="2353" dirty="0"/>
              <a:t>No minimum length to number of characters used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1348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6404" y="64770"/>
            <a:ext cx="7269480" cy="994172"/>
          </a:xfrm>
        </p:spPr>
        <p:txBody>
          <a:bodyPr/>
          <a:lstStyle/>
          <a:p>
            <a:r>
              <a:rPr lang="en-US" dirty="0"/>
              <a:t>Ranking &amp; Tuning a Search Index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1162050"/>
            <a:ext cx="6249924" cy="3263503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Scoring refers to the </a:t>
            </a:r>
            <a:r>
              <a:rPr lang="en-US" b="1" dirty="0">
                <a:solidFill>
                  <a:srgbClr val="00B0F0"/>
                </a:solidFill>
              </a:rPr>
              <a:t>computation of a search score for every item returned in search results</a:t>
            </a:r>
          </a:p>
          <a:p>
            <a:r>
              <a:rPr lang="en-US" dirty="0"/>
              <a:t>Is an indicator of an item's relevance in context of the current search operation</a:t>
            </a:r>
          </a:p>
          <a:p>
            <a:r>
              <a:rPr lang="en-US" dirty="0"/>
              <a:t>Higher score, means more relevancy and will boost item in search results</a:t>
            </a:r>
          </a:p>
          <a:p>
            <a:r>
              <a:rPr lang="en-US" dirty="0"/>
              <a:t>Scoring can be customized using scoring profiles</a:t>
            </a:r>
          </a:p>
          <a:p>
            <a:r>
              <a:rPr lang="en-US" dirty="0"/>
              <a:t>Scoring profiles allow you to </a:t>
            </a:r>
            <a:r>
              <a:rPr lang="en-US" b="1" dirty="0">
                <a:solidFill>
                  <a:srgbClr val="00B0F0"/>
                </a:solidFill>
              </a:rPr>
              <a:t>boost items based business value </a:t>
            </a:r>
            <a:r>
              <a:rPr lang="en-US" dirty="0"/>
              <a:t>or to </a:t>
            </a:r>
            <a:r>
              <a:rPr lang="en-US" b="1" dirty="0">
                <a:solidFill>
                  <a:srgbClr val="00B0F0"/>
                </a:solidFill>
              </a:rPr>
              <a:t>improve user experience</a:t>
            </a:r>
          </a:p>
          <a:p>
            <a:pPr lvl="1"/>
            <a:r>
              <a:rPr lang="en-US" dirty="0"/>
              <a:t>E.g., Promote newer items, or boost items that have been in inventory too long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6600" y="3439333"/>
            <a:ext cx="1606679" cy="1494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106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Scoring Profiles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/>
              <a:t>Scoring profile is part of index definition and can include:</a:t>
            </a:r>
          </a:p>
          <a:p>
            <a:r>
              <a:rPr lang="en-US" dirty="0">
                <a:solidFill>
                  <a:srgbClr val="00B0F0"/>
                </a:solidFill>
              </a:rPr>
              <a:t>Weighted fields</a:t>
            </a:r>
            <a:r>
              <a:rPr lang="en-US" dirty="0"/>
              <a:t>: Assigns a relative weight to a field in the case where a search result found in one field is more important than another</a:t>
            </a:r>
          </a:p>
          <a:p>
            <a:r>
              <a:rPr lang="en-US" dirty="0">
                <a:solidFill>
                  <a:srgbClr val="00B0F0"/>
                </a:solidFill>
              </a:rPr>
              <a:t>Freshness</a:t>
            </a:r>
            <a:r>
              <a:rPr lang="en-US" dirty="0"/>
              <a:t>: Allows weighted boosting of new or old an item is using a </a:t>
            </a:r>
            <a:r>
              <a:rPr lang="en-US" dirty="0" err="1"/>
              <a:t>datetime</a:t>
            </a:r>
            <a:r>
              <a:rPr lang="en-US" dirty="0"/>
              <a:t> fields</a:t>
            </a:r>
          </a:p>
          <a:p>
            <a:r>
              <a:rPr lang="en-US" dirty="0">
                <a:solidFill>
                  <a:srgbClr val="00B0F0"/>
                </a:solidFill>
              </a:rPr>
              <a:t>Magnitude</a:t>
            </a:r>
            <a:r>
              <a:rPr lang="en-US" dirty="0"/>
              <a:t>:  Enables boosting based on how high or low a numeric value is such as a product rating</a:t>
            </a:r>
          </a:p>
          <a:p>
            <a:r>
              <a:rPr lang="en-US" dirty="0">
                <a:solidFill>
                  <a:srgbClr val="00B0F0"/>
                </a:solidFill>
              </a:rPr>
              <a:t>Distance</a:t>
            </a:r>
            <a:r>
              <a:rPr lang="en-US" dirty="0"/>
              <a:t>: Provided boosting based on proximity or geographic location of item to that of a location specified by the users using a </a:t>
            </a:r>
            <a:r>
              <a:rPr lang="en-US" dirty="0" err="1"/>
              <a:t>geo.distance</a:t>
            </a:r>
            <a:r>
              <a:rPr lang="en-US" dirty="0"/>
              <a:t> fields</a:t>
            </a:r>
          </a:p>
          <a:p>
            <a:r>
              <a:rPr lang="en-US" dirty="0">
                <a:solidFill>
                  <a:srgbClr val="00B0F0"/>
                </a:solidFill>
              </a:rPr>
              <a:t>Tag Boosting</a:t>
            </a:r>
            <a:r>
              <a:rPr lang="en-US" dirty="0"/>
              <a:t>:  Affects scoring based on common tags in document and search queries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6586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Geo-Spatial Search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0" y="1371600"/>
            <a:ext cx="7010400" cy="3263503"/>
          </a:xfrm>
        </p:spPr>
        <p:txBody>
          <a:bodyPr>
            <a:normAutofit fontScale="85000" lnSpcReduction="20000"/>
          </a:bodyPr>
          <a:lstStyle/>
          <a:p>
            <a:r>
              <a:rPr lang="en-US" sz="3235" dirty="0"/>
              <a:t>Allows developer to store and query data that represents objects defined in a geometric space including: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647" b="1" dirty="0">
                <a:solidFill>
                  <a:srgbClr val="47D8FF"/>
                </a:solidFill>
              </a:rPr>
              <a:t>Distance</a:t>
            </a:r>
            <a:r>
              <a:rPr lang="en-US" sz="2647" dirty="0"/>
              <a:t>: Given a points stored within the search index and one passed by the user, calculate the distance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647" b="1" dirty="0">
                <a:solidFill>
                  <a:srgbClr val="47D8FF"/>
                </a:solidFill>
              </a:rPr>
              <a:t>Intersection</a:t>
            </a:r>
            <a:r>
              <a:rPr lang="en-US" sz="2647" dirty="0"/>
              <a:t>: Determine if a given point stored in the index is within a given polygon supplied by the user</a:t>
            </a:r>
          </a:p>
          <a:p>
            <a:r>
              <a:rPr lang="en-US" sz="3235" dirty="0"/>
              <a:t>Can be used in filters, sorting and scoring profiles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4223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Why use a search engine?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Why not just use LIKE ‘%text%’?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4945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Multilanguage Search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0" y="1371600"/>
            <a:ext cx="6920484" cy="3263503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Support for 50 languages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Word breaking, stop words, inflections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US" dirty="0"/>
          </a:p>
          <a:p>
            <a:pPr marL="0" indent="0">
              <a:buNone/>
            </a:pPr>
            <a:r>
              <a:rPr lang="en-US" dirty="0"/>
              <a:t>Lucene analyzers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Well-known analyzer stack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Stemming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US" dirty="0"/>
          </a:p>
          <a:p>
            <a:pPr marL="0" indent="0">
              <a:buNone/>
            </a:pPr>
            <a:r>
              <a:rPr lang="en-US" dirty="0"/>
              <a:t>Microsoft analyzers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Same NLP stack used by parts of Office, Bing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err="1"/>
              <a:t>Lematization</a:t>
            </a:r>
            <a:r>
              <a:rPr lang="en-US" dirty="0"/>
              <a:t> in many languages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Provides an even deeper understanding of the languages (plurality, masculine, feminine,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416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/>
          <p:cNvGrpSpPr/>
          <p:nvPr/>
        </p:nvGrpSpPr>
        <p:grpSpPr>
          <a:xfrm>
            <a:off x="313982" y="297130"/>
            <a:ext cx="2129009" cy="3417620"/>
            <a:chOff x="4846637" y="1058862"/>
            <a:chExt cx="2895600" cy="4648200"/>
          </a:xfrm>
        </p:grpSpPr>
        <p:sp>
          <p:nvSpPr>
            <p:cNvPr id="19" name="Rectangle 18"/>
            <p:cNvSpPr/>
            <p:nvPr/>
          </p:nvSpPr>
          <p:spPr bwMode="auto">
            <a:xfrm>
              <a:off x="4846637" y="1058862"/>
              <a:ext cx="2895600" cy="9906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67232" tIns="67232" rIns="25215" bIns="25215" rtlCol="0" anchor="t" anchorCtr="0"/>
            <a:lstStyle/>
            <a:p>
              <a:pPr defTabSz="685598"/>
              <a:r>
                <a:rPr lang="en-US" sz="2059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Provision service</a:t>
              </a:r>
            </a:p>
          </p:txBody>
        </p:sp>
        <p:sp>
          <p:nvSpPr>
            <p:cNvPr id="20" name="Rectangle 19"/>
            <p:cNvSpPr/>
            <p:nvPr/>
          </p:nvSpPr>
          <p:spPr bwMode="auto">
            <a:xfrm>
              <a:off x="4846637" y="2278062"/>
              <a:ext cx="2895600" cy="9906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67232" tIns="67232" rIns="25215" bIns="25215" rtlCol="0" anchor="t" anchorCtr="0"/>
            <a:lstStyle/>
            <a:p>
              <a:pPr defTabSz="685598"/>
              <a:r>
                <a:rPr lang="en-US" sz="2059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Create index</a:t>
              </a:r>
            </a:p>
          </p:txBody>
        </p:sp>
        <p:sp>
          <p:nvSpPr>
            <p:cNvPr id="21" name="Rectangle 20"/>
            <p:cNvSpPr/>
            <p:nvPr/>
          </p:nvSpPr>
          <p:spPr bwMode="auto">
            <a:xfrm>
              <a:off x="4846637" y="3497262"/>
              <a:ext cx="2895600" cy="9906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67232" tIns="67232" rIns="25215" bIns="25215" rtlCol="0" anchor="t" anchorCtr="0"/>
            <a:lstStyle/>
            <a:p>
              <a:pPr defTabSz="685598"/>
              <a:r>
                <a:rPr lang="en-US" sz="2059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Index data</a:t>
              </a:r>
            </a:p>
          </p:txBody>
        </p:sp>
        <p:sp>
          <p:nvSpPr>
            <p:cNvPr id="23" name="Rectangle 22"/>
            <p:cNvSpPr/>
            <p:nvPr/>
          </p:nvSpPr>
          <p:spPr bwMode="auto">
            <a:xfrm>
              <a:off x="4846637" y="4716462"/>
              <a:ext cx="2895600" cy="990600"/>
            </a:xfrm>
            <a:prstGeom prst="rect">
              <a:avLst/>
            </a:prstGeom>
            <a:solidFill>
              <a:schemeClr val="accent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67232" tIns="67232" rIns="25215" bIns="25215" rtlCol="0" anchor="t" anchorCtr="0"/>
            <a:lstStyle/>
            <a:p>
              <a:pPr defTabSz="685598"/>
              <a:r>
                <a:rPr lang="en-US" sz="2059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Search</a:t>
              </a:r>
            </a:p>
          </p:txBody>
        </p:sp>
        <p:sp>
          <p:nvSpPr>
            <p:cNvPr id="24" name="Isosceles Triangle 23"/>
            <p:cNvSpPr/>
            <p:nvPr/>
          </p:nvSpPr>
          <p:spPr bwMode="auto">
            <a:xfrm flipV="1">
              <a:off x="6073457" y="1973262"/>
              <a:ext cx="441960" cy="381000"/>
            </a:xfrm>
            <a:prstGeom prst="triangle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67232" tIns="67232" rIns="25215" bIns="25215" rtlCol="0" anchor="b" anchorCtr="0"/>
            <a:lstStyle/>
            <a:p>
              <a:pPr algn="ctr" defTabSz="685598"/>
              <a:endParaRPr lang="en-US" sz="588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5" name="Isosceles Triangle 24"/>
            <p:cNvSpPr/>
            <p:nvPr/>
          </p:nvSpPr>
          <p:spPr bwMode="auto">
            <a:xfrm flipV="1">
              <a:off x="6073457" y="3192462"/>
              <a:ext cx="441960" cy="381000"/>
            </a:xfrm>
            <a:prstGeom prst="triangle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67232" tIns="67232" rIns="25215" bIns="25215" rtlCol="0" anchor="b" anchorCtr="0"/>
            <a:lstStyle/>
            <a:p>
              <a:pPr algn="ctr" defTabSz="685598"/>
              <a:endParaRPr lang="en-US" sz="588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6" name="Isosceles Triangle 25"/>
            <p:cNvSpPr/>
            <p:nvPr/>
          </p:nvSpPr>
          <p:spPr bwMode="auto">
            <a:xfrm flipV="1">
              <a:off x="6073457" y="4411662"/>
              <a:ext cx="441960" cy="381000"/>
            </a:xfrm>
            <a:prstGeom prst="triangle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67232" tIns="67232" rIns="25215" bIns="25215" rtlCol="0" anchor="b" anchorCtr="0"/>
            <a:lstStyle/>
            <a:p>
              <a:pPr algn="ctr" defTabSz="685598"/>
              <a:endParaRPr lang="en-US" sz="588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13" name="Text Placeholder 1"/>
          <p:cNvSpPr txBox="1">
            <a:spLocks/>
          </p:cNvSpPr>
          <p:nvPr/>
        </p:nvSpPr>
        <p:spPr>
          <a:xfrm>
            <a:off x="2590801" y="386716"/>
            <a:ext cx="6351274" cy="4370070"/>
          </a:xfrm>
          <a:prstGeom prst="rect">
            <a:avLst/>
          </a:prstGeom>
        </p:spPr>
        <p:txBody>
          <a:bodyPr/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941" dirty="0"/>
              <a:t>Search + typical data operations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765" dirty="0"/>
              <a:t>Simple search options, + - * () “”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765" dirty="0"/>
              <a:t>Filter, sort, project, page over results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765" dirty="0"/>
              <a:t>Options work with search and suggest</a:t>
            </a:r>
          </a:p>
          <a:p>
            <a:pPr marL="177428" lvl="1" indent="0">
              <a:buNone/>
            </a:pPr>
            <a:endParaRPr lang="en-US" sz="1765" dirty="0"/>
          </a:p>
          <a:p>
            <a:pPr marL="0" indent="0">
              <a:buNone/>
            </a:pPr>
            <a:r>
              <a:rPr lang="en-US" sz="2941" dirty="0"/>
              <a:t>Search from client or server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765" dirty="0"/>
              <a:t>Use query keys when searching from clients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765" dirty="0"/>
              <a:t>CORS allows direct calls from browsers</a:t>
            </a:r>
          </a:p>
          <a:p>
            <a:pPr marL="597652" lvl="1" indent="-420224">
              <a:buFont typeface="Wingdings" panose="05000000000000000000" pitchFamily="2" charset="2"/>
              <a:buChar char="§"/>
            </a:pPr>
            <a:endParaRPr lang="en-US" sz="1765" dirty="0"/>
          </a:p>
          <a:p>
            <a:pPr marL="0" indent="0">
              <a:buNone/>
            </a:pPr>
            <a:r>
              <a:rPr lang="en-US" sz="2941" dirty="0"/>
              <a:t>Render from search results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765" dirty="0"/>
              <a:t>Include necessary non-searchable data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765" dirty="0"/>
              <a:t>E.g. URLs for pictures, keys to main content</a:t>
            </a:r>
          </a:p>
        </p:txBody>
      </p:sp>
    </p:spTree>
    <p:extLst>
      <p:ext uri="{BB962C8B-B14F-4D97-AF65-F5344CB8AC3E}">
        <p14:creationId xmlns:p14="http://schemas.microsoft.com/office/powerpoint/2010/main" val="1604357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263" y="997189"/>
            <a:ext cx="8112737" cy="3708161"/>
          </a:xfrm>
        </p:spPr>
        <p:txBody>
          <a:bodyPr/>
          <a:lstStyle/>
          <a:p>
            <a:r>
              <a:rPr lang="en-US" sz="2000" dirty="0" smtClean="0"/>
              <a:t>Azure Search Product Page</a:t>
            </a:r>
          </a:p>
          <a:p>
            <a:pPr marL="0" indent="0">
              <a:buNone/>
            </a:pPr>
            <a:r>
              <a:rPr lang="en-US" sz="2000" dirty="0" smtClean="0">
                <a:hlinkClick r:id="rId2"/>
              </a:rPr>
              <a:t>http://azure.microsoft.com/en-us/services/search/</a:t>
            </a:r>
            <a:r>
              <a:rPr lang="en-US" sz="2000" dirty="0" smtClean="0"/>
              <a:t> </a:t>
            </a:r>
          </a:p>
          <a:p>
            <a:r>
              <a:rPr lang="en-US" sz="2000" dirty="0" smtClean="0"/>
              <a:t>Azure Search Docs &amp; Tutorials</a:t>
            </a:r>
          </a:p>
          <a:p>
            <a:pPr marL="0" indent="0">
              <a:buNone/>
            </a:pPr>
            <a:r>
              <a:rPr lang="en-US" sz="2000" dirty="0">
                <a:hlinkClick r:id="rId3"/>
              </a:rPr>
              <a:t>http://</a:t>
            </a:r>
            <a:r>
              <a:rPr lang="en-US" sz="2000" dirty="0" smtClean="0">
                <a:hlinkClick r:id="rId3"/>
              </a:rPr>
              <a:t>azure.microsoft.com/en-us/documentation/services/search</a:t>
            </a:r>
            <a:r>
              <a:rPr lang="en-US" sz="2000" dirty="0" smtClean="0"/>
              <a:t> </a:t>
            </a:r>
          </a:p>
          <a:p>
            <a:r>
              <a:rPr lang="en-US" sz="2000" dirty="0" err="1" smtClean="0"/>
              <a:t>ElasticSearch</a:t>
            </a:r>
            <a:r>
              <a:rPr lang="en-US" sz="2000" dirty="0" smtClean="0"/>
              <a:t>  </a:t>
            </a:r>
            <a:r>
              <a:rPr lang="en-US" sz="2000" dirty="0" smtClean="0">
                <a:hlinkClick r:id="rId4"/>
              </a:rPr>
              <a:t>https</a:t>
            </a:r>
            <a:r>
              <a:rPr lang="en-US" sz="2000" dirty="0">
                <a:hlinkClick r:id="rId4"/>
              </a:rPr>
              <a:t>://www.elastic.co</a:t>
            </a:r>
            <a:r>
              <a:rPr lang="en-US" sz="2000" dirty="0" smtClean="0">
                <a:hlinkClick r:id="rId4"/>
              </a:rPr>
              <a:t>/</a:t>
            </a:r>
            <a:endParaRPr lang="en-US" sz="2000" dirty="0" smtClean="0"/>
          </a:p>
          <a:p>
            <a:r>
              <a:rPr lang="en-US" sz="2000" dirty="0" err="1" smtClean="0"/>
              <a:t>Solr</a:t>
            </a:r>
            <a:r>
              <a:rPr lang="en-US" sz="2000" dirty="0" smtClean="0"/>
              <a:t>  </a:t>
            </a:r>
            <a:r>
              <a:rPr lang="en-US" sz="2000" dirty="0" smtClean="0">
                <a:hlinkClick r:id="rId5"/>
              </a:rPr>
              <a:t>http</a:t>
            </a:r>
            <a:r>
              <a:rPr lang="en-US" sz="2000" dirty="0">
                <a:hlinkClick r:id="rId5"/>
              </a:rPr>
              <a:t>://lucene.apache.org/solr</a:t>
            </a:r>
            <a:r>
              <a:rPr lang="en-US" sz="2000" dirty="0" smtClean="0">
                <a:hlinkClick r:id="rId5"/>
              </a:rPr>
              <a:t>/</a:t>
            </a:r>
            <a:endParaRPr lang="en-US" sz="2000" dirty="0" smtClean="0"/>
          </a:p>
          <a:p>
            <a:r>
              <a:rPr lang="en-US" sz="2000" dirty="0"/>
              <a:t>Lucene  </a:t>
            </a:r>
            <a:r>
              <a:rPr lang="en-US" sz="2000" dirty="0">
                <a:hlinkClick r:id="rId6"/>
              </a:rPr>
              <a:t>http://lucene.apache.org</a:t>
            </a:r>
            <a:r>
              <a:rPr lang="en-US" sz="2000" dirty="0" smtClean="0">
                <a:hlinkClick r:id="rId6"/>
              </a:rPr>
              <a:t>/</a:t>
            </a:r>
            <a:endParaRPr lang="en-US" sz="2000" dirty="0" smtClean="0"/>
          </a:p>
          <a:p>
            <a:r>
              <a:rPr lang="en-US" sz="2000" smtClean="0"/>
              <a:t>ababiec@Tallan.com</a:t>
            </a:r>
            <a:endParaRPr lang="en-US" sz="2000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224545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Recommended Resources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1295399" y="909874"/>
            <a:ext cx="4876801" cy="4295074"/>
          </a:xfrm>
        </p:spPr>
        <p:txBody>
          <a:bodyPr/>
          <a:lstStyle/>
          <a:p>
            <a:pPr algn="l"/>
            <a:r>
              <a:rPr lang="en-US" sz="2353" dirty="0">
                <a:solidFill>
                  <a:srgbClr val="47D8FF"/>
                </a:solidFill>
                <a:hlinkClick r:id="rId3"/>
              </a:rPr>
              <a:t>Demos from Today</a:t>
            </a:r>
            <a:r>
              <a:rPr lang="en-US" sz="2353" dirty="0">
                <a:solidFill>
                  <a:srgbClr val="47D8FF"/>
                </a:solidFill>
              </a:rPr>
              <a:t> </a:t>
            </a:r>
            <a:r>
              <a:rPr lang="en-US" sz="2353" dirty="0">
                <a:solidFill>
                  <a:schemeClr val="tx1"/>
                </a:solidFill>
              </a:rPr>
              <a:t>(</a:t>
            </a:r>
            <a:r>
              <a:rPr lang="en-US" sz="2353" dirty="0" err="1">
                <a:solidFill>
                  <a:schemeClr val="tx1"/>
                </a:solidFill>
              </a:rPr>
              <a:t>Github</a:t>
            </a:r>
            <a:r>
              <a:rPr lang="en-US" sz="2353" dirty="0">
                <a:solidFill>
                  <a:schemeClr val="tx1"/>
                </a:solidFill>
              </a:rPr>
              <a:t>)</a:t>
            </a:r>
            <a:endParaRPr lang="en-US" sz="2353" dirty="0">
              <a:solidFill>
                <a:schemeClr val="tx1"/>
              </a:solidFill>
              <a:hlinkClick r:id="rId4"/>
            </a:endParaRPr>
          </a:p>
          <a:p>
            <a:pPr algn="l"/>
            <a:r>
              <a:rPr lang="en-US" sz="2353" dirty="0">
                <a:solidFill>
                  <a:srgbClr val="47D8FF"/>
                </a:solidFill>
                <a:hlinkClick r:id="rId4"/>
              </a:rPr>
              <a:t>Azure</a:t>
            </a:r>
            <a:r>
              <a:rPr lang="en-US" sz="2353" dirty="0">
                <a:hlinkClick r:id="rId4"/>
              </a:rPr>
              <a:t> Search Course</a:t>
            </a:r>
            <a:r>
              <a:rPr lang="en-US" sz="2353" dirty="0"/>
              <a:t> (MVA)</a:t>
            </a:r>
            <a:endParaRPr lang="en-US" sz="2353" dirty="0">
              <a:hlinkClick r:id=""/>
            </a:endParaRPr>
          </a:p>
          <a:p>
            <a:pPr algn="l"/>
            <a:r>
              <a:rPr lang="en-US" sz="2353" dirty="0">
                <a:hlinkClick r:id=""/>
              </a:rPr>
              <a:t>MSDN Documentation</a:t>
            </a:r>
            <a:endParaRPr lang="en-US" sz="2353" dirty="0"/>
          </a:p>
          <a:p>
            <a:pPr algn="l"/>
            <a:r>
              <a:rPr lang="en-US" sz="2353" dirty="0">
                <a:hlinkClick r:id="rId5"/>
              </a:rPr>
              <a:t>Introduction to Azure Search</a:t>
            </a:r>
            <a:endParaRPr lang="en-US" sz="2353" dirty="0"/>
          </a:p>
          <a:p>
            <a:pPr algn="l"/>
            <a:r>
              <a:rPr lang="en-US" sz="2353" dirty="0">
                <a:hlinkClick r:id="rId6"/>
              </a:rPr>
              <a:t>Scenarios and Capabilities</a:t>
            </a:r>
            <a:endParaRPr lang="en-US" sz="2353" dirty="0"/>
          </a:p>
          <a:p>
            <a:pPr algn="l"/>
            <a:r>
              <a:rPr lang="en-US" sz="2353" dirty="0">
                <a:hlinkClick r:id="rId7"/>
              </a:rPr>
              <a:t>Azure Search Technical Overview </a:t>
            </a:r>
            <a:endParaRPr lang="en-US" sz="2353" dirty="0"/>
          </a:p>
          <a:p>
            <a:pPr algn="l"/>
            <a:r>
              <a:rPr lang="en-US" sz="2353" dirty="0">
                <a:hlinkClick r:id="rId8"/>
              </a:rPr>
              <a:t>Service REST API</a:t>
            </a:r>
            <a:endParaRPr lang="en-US" sz="2353" dirty="0">
              <a:hlinkClick r:id="rId9"/>
            </a:endParaRPr>
          </a:p>
          <a:p>
            <a:pPr algn="l"/>
            <a:r>
              <a:rPr lang="en-US" sz="2353" dirty="0"/>
              <a:t>Get started with Azure Search in:</a:t>
            </a:r>
            <a:r>
              <a:rPr lang="en-US" sz="2353" dirty="0">
                <a:hlinkClick r:id="rId9"/>
              </a:rPr>
              <a:t> </a:t>
            </a:r>
          </a:p>
          <a:p>
            <a:pPr lvl="1"/>
            <a:r>
              <a:rPr lang="en-US" sz="2059" dirty="0">
                <a:hlinkClick r:id="rId9"/>
              </a:rPr>
              <a:t>.NET</a:t>
            </a:r>
            <a:endParaRPr lang="en-US" sz="2059" dirty="0"/>
          </a:p>
          <a:p>
            <a:pPr lvl="1"/>
            <a:r>
              <a:rPr lang="en-US" sz="2059" dirty="0">
                <a:hlinkClick r:id="rId10"/>
              </a:rPr>
              <a:t>Java</a:t>
            </a:r>
            <a:endParaRPr lang="en-US" sz="2059" dirty="0"/>
          </a:p>
          <a:p>
            <a:pPr lvl="1"/>
            <a:r>
              <a:rPr lang="en-US" sz="2059" dirty="0" err="1">
                <a:hlinkClick r:id="rId11"/>
              </a:rPr>
              <a:t>NodeJS</a:t>
            </a:r>
            <a:endParaRPr lang="en-US" sz="2059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7335" y="892121"/>
            <a:ext cx="2756476" cy="4137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927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7415" y="243323"/>
            <a:ext cx="5788020" cy="4494138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87" y="309966"/>
            <a:ext cx="5681093" cy="4348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42742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7415" y="243323"/>
            <a:ext cx="5788020" cy="4494138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79" y="304286"/>
            <a:ext cx="5681093" cy="434815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79" y="304286"/>
            <a:ext cx="5681093" cy="4387016"/>
          </a:xfrm>
          <a:prstGeom prst="rect">
            <a:avLst/>
          </a:prstGeom>
        </p:spPr>
      </p:pic>
      <p:sp>
        <p:nvSpPr>
          <p:cNvPr id="5" name="Line Callout 2 4"/>
          <p:cNvSpPr/>
          <p:nvPr/>
        </p:nvSpPr>
        <p:spPr>
          <a:xfrm>
            <a:off x="1828800" y="1062446"/>
            <a:ext cx="1454331" cy="313509"/>
          </a:xfrm>
          <a:prstGeom prst="borderCallout2">
            <a:avLst>
              <a:gd name="adj1" fmla="val 15972"/>
              <a:gd name="adj2" fmla="val 100649"/>
              <a:gd name="adj3" fmla="val 13194"/>
              <a:gd name="adj4" fmla="val 109680"/>
              <a:gd name="adj5" fmla="val -73611"/>
              <a:gd name="adj6" fmla="val 122795"/>
            </a:avLst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Type Ahead</a:t>
            </a:r>
            <a:endParaRPr lang="en-US" sz="1600" b="1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69873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7415" y="243323"/>
            <a:ext cx="5788020" cy="4494138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77" y="319031"/>
            <a:ext cx="5643154" cy="437791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0464" y="2070312"/>
            <a:ext cx="908095" cy="102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35844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7415" y="243323"/>
            <a:ext cx="5788020" cy="4494138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77" y="319031"/>
            <a:ext cx="5643154" cy="4377914"/>
          </a:xfrm>
          <a:prstGeom prst="rect">
            <a:avLst/>
          </a:prstGeom>
        </p:spPr>
      </p:pic>
      <p:sp>
        <p:nvSpPr>
          <p:cNvPr id="4" name="Line Callout 2 3"/>
          <p:cNvSpPr/>
          <p:nvPr/>
        </p:nvSpPr>
        <p:spPr>
          <a:xfrm>
            <a:off x="1854926" y="2090057"/>
            <a:ext cx="1454331" cy="313509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54167"/>
              <a:gd name="adj6" fmla="val -77206"/>
            </a:avLst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Spelling Mistakes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Line Callout 2 5"/>
          <p:cNvSpPr/>
          <p:nvPr/>
        </p:nvSpPr>
        <p:spPr>
          <a:xfrm>
            <a:off x="1854926" y="2090057"/>
            <a:ext cx="1454331" cy="313509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362500"/>
              <a:gd name="adj6" fmla="val -69422"/>
            </a:avLst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Facets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0464" y="2070312"/>
            <a:ext cx="908095" cy="102888"/>
          </a:xfrm>
          <a:prstGeom prst="rect">
            <a:avLst/>
          </a:prstGeom>
        </p:spPr>
      </p:pic>
      <p:sp>
        <p:nvSpPr>
          <p:cNvPr id="7" name="Line Callout 2 6"/>
          <p:cNvSpPr/>
          <p:nvPr/>
        </p:nvSpPr>
        <p:spPr>
          <a:xfrm>
            <a:off x="1854925" y="2090056"/>
            <a:ext cx="1650275" cy="313509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648611"/>
              <a:gd name="adj6" fmla="val -76607"/>
            </a:avLst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Facets and Filters</a:t>
            </a:r>
            <a:endParaRPr lang="en-US" sz="1600" b="1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967705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7415" y="243323"/>
            <a:ext cx="5788020" cy="4494138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77" y="319031"/>
            <a:ext cx="5643154" cy="4377914"/>
          </a:xfrm>
          <a:prstGeom prst="rect">
            <a:avLst/>
          </a:prstGeom>
        </p:spPr>
      </p:pic>
      <p:sp>
        <p:nvSpPr>
          <p:cNvPr id="7" name="Line Callout 2 6"/>
          <p:cNvSpPr/>
          <p:nvPr/>
        </p:nvSpPr>
        <p:spPr>
          <a:xfrm>
            <a:off x="2704012" y="3461657"/>
            <a:ext cx="1645738" cy="313509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76389"/>
              <a:gd name="adj6" fmla="val -59242"/>
            </a:avLst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Hit Highlighting</a:t>
            </a:r>
            <a:endParaRPr lang="en-US" sz="1600" b="1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0464" y="2070312"/>
            <a:ext cx="908095" cy="102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88797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View">
  <a:themeElements>
    <a:clrScheme name="Custom 4">
      <a:dk1>
        <a:srgbClr val="8E8E94"/>
      </a:dk1>
      <a:lt1>
        <a:srgbClr val="FFFFFF"/>
      </a:lt1>
      <a:dk2>
        <a:srgbClr val="0070C0"/>
      </a:dk2>
      <a:lt2>
        <a:srgbClr val="D6D3CC"/>
      </a:lt2>
      <a:accent1>
        <a:srgbClr val="003760"/>
      </a:accent1>
      <a:accent2>
        <a:srgbClr val="005390"/>
      </a:accent2>
      <a:accent3>
        <a:srgbClr val="0070C0"/>
      </a:accent3>
      <a:accent4>
        <a:srgbClr val="7FCAFF"/>
      </a:accent4>
      <a:accent5>
        <a:srgbClr val="BFE4FF"/>
      </a:accent5>
      <a:accent6>
        <a:srgbClr val="8E8E94"/>
      </a:accent6>
      <a:hlink>
        <a:srgbClr val="67AABF"/>
      </a:hlink>
      <a:folHlink>
        <a:srgbClr val="ABAFA5"/>
      </a:folHlink>
    </a:clrScheme>
    <a:fontScheme name="Custom 1">
      <a:majorFont>
        <a:latin typeface="Franklin Gothic Medium"/>
        <a:ea typeface=""/>
        <a:cs typeface=""/>
      </a:majorFont>
      <a:minorFont>
        <a:latin typeface="Franklin Gothic Medium"/>
        <a:ea typeface=""/>
        <a:cs typeface="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2">
            <a:alpha val="74902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0000"/>
                <a:satMod val="155000"/>
              </a:schemeClr>
            </a:gs>
            <a:gs pos="65000">
              <a:schemeClr val="phClr">
                <a:shade val="85000"/>
                <a:satMod val="155000"/>
              </a:schemeClr>
            </a:gs>
            <a:gs pos="100000">
              <a:schemeClr val="phClr">
                <a:shade val="95000"/>
                <a:satMod val="155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4925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algn="tl" rotWithShape="0">
              <a:srgbClr val="000000">
                <a:alpha val="64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prstMaterial="matte">
            <a:bevelT h="22225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0000"/>
                <a:satMod val="155000"/>
              </a:schemeClr>
            </a:gs>
            <a:gs pos="35000">
              <a:schemeClr val="phClr">
                <a:shade val="75000"/>
                <a:satMod val="155000"/>
              </a:schemeClr>
            </a:gs>
            <a:gs pos="100000">
              <a:schemeClr val="phClr">
                <a:tint val="80000"/>
                <a:satMod val="255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2BCD91B7590BA4185AAD74C53A801A4" ma:contentTypeVersion="1" ma:contentTypeDescription="Create a new document." ma:contentTypeScope="" ma:versionID="351e5f89b19be4d83236925d8195aeee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450b913d8587ebc5996aef8a149e72ec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58965CD-22D8-444A-8260-5E9CE9B98D2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C9E3F3B0-812F-46A4-B9E9-8C7FF32A6B99}">
  <ds:schemaRefs>
    <ds:schemaRef ds:uri="http://purl.org/dc/elements/1.1/"/>
    <ds:schemaRef ds:uri="http://schemas.microsoft.com/office/infopath/2007/PartnerControls"/>
    <ds:schemaRef ds:uri="http://purl.org/dc/dcmitype/"/>
    <ds:schemaRef ds:uri="http://schemas.microsoft.com/office/2006/documentManagement/types"/>
    <ds:schemaRef ds:uri="http://purl.org/dc/terms/"/>
    <ds:schemaRef ds:uri="http://schemas.microsoft.com/office/2006/metadata/properties"/>
    <ds:schemaRef ds:uri="http://www.w3.org/XML/1998/namespace"/>
    <ds:schemaRef ds:uri="http://schemas.openxmlformats.org/package/2006/metadata/core-properties"/>
  </ds:schemaRefs>
</ds:datastoreItem>
</file>

<file path=customXml/itemProps3.xml><?xml version="1.0" encoding="utf-8"?>
<ds:datastoreItem xmlns:ds="http://schemas.openxmlformats.org/officeDocument/2006/customXml" ds:itemID="{3F72F726-849A-4C11-B03D-3FA78CC965E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TC103457515[[fn=View]]</Template>
  <TotalTime>0</TotalTime>
  <Words>1948</Words>
  <Application>Microsoft Office PowerPoint</Application>
  <PresentationFormat>On-screen Show (16:9)</PresentationFormat>
  <Paragraphs>269</Paragraphs>
  <Slides>43</Slides>
  <Notes>10</Notes>
  <HiddenSlides>1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4" baseType="lpstr">
      <vt:lpstr>Arial</vt:lpstr>
      <vt:lpstr>Calibri</vt:lpstr>
      <vt:lpstr>Consolas</vt:lpstr>
      <vt:lpstr>Franklin Gothic Book</vt:lpstr>
      <vt:lpstr>Franklin Gothic Medium</vt:lpstr>
      <vt:lpstr>Segoe UI</vt:lpstr>
      <vt:lpstr>Segoe UI Light</vt:lpstr>
      <vt:lpstr>Times New Roman</vt:lpstr>
      <vt:lpstr>Wingdings</vt:lpstr>
      <vt:lpstr>Wingdings 2</vt:lpstr>
      <vt:lpstr>View</vt:lpstr>
      <vt:lpstr>Incorporating Search into your application</vt:lpstr>
      <vt:lpstr>Boston Code Camp 25 - Thanks to our Sponsors!</vt:lpstr>
      <vt:lpstr>Agenda</vt:lpstr>
      <vt:lpstr>Intro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Key Search Features</vt:lpstr>
      <vt:lpstr>eCommerce</vt:lpstr>
      <vt:lpstr>User Generated Content</vt:lpstr>
      <vt:lpstr>Business Applications</vt:lpstr>
      <vt:lpstr>Lucene, Solr, ElasticSearch</vt:lpstr>
      <vt:lpstr>Apache Lucene</vt:lpstr>
      <vt:lpstr>Lucene Features</vt:lpstr>
      <vt:lpstr>Apache Solr</vt:lpstr>
      <vt:lpstr>Solr Features</vt:lpstr>
      <vt:lpstr>ElasticSearch</vt:lpstr>
      <vt:lpstr>Terminology</vt:lpstr>
      <vt:lpstr>Official ElasticSearch Clients</vt:lpstr>
      <vt:lpstr>Solr vs. ElasticSearch</vt:lpstr>
      <vt:lpstr>Connecting</vt:lpstr>
      <vt:lpstr>Querying</vt:lpstr>
      <vt:lpstr>Azure Search</vt:lpstr>
      <vt:lpstr>Azure Search</vt:lpstr>
      <vt:lpstr>Create a Search Service</vt:lpstr>
      <vt:lpstr>Pricing</vt:lpstr>
      <vt:lpstr>Scaling Azure Search</vt:lpstr>
      <vt:lpstr>What is a Search Index?</vt:lpstr>
      <vt:lpstr>Indexing Data Options</vt:lpstr>
      <vt:lpstr>Suggestions (Auto-Complete)</vt:lpstr>
      <vt:lpstr>Ranking &amp; Tuning a Search Index</vt:lpstr>
      <vt:lpstr>Scoring Profiles</vt:lpstr>
      <vt:lpstr>Geo-Spatial Search</vt:lpstr>
      <vt:lpstr>Multilanguage Search</vt:lpstr>
      <vt:lpstr>PowerPoint Presentation</vt:lpstr>
      <vt:lpstr>Resources</vt:lpstr>
      <vt:lpstr>Recommended Resources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2014-05-21T17:11:15Z</dcterms:created>
  <dcterms:modified xsi:type="dcterms:W3CDTF">2016-04-02T21:16:17Z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TC101769309990</vt:lpwstr>
  </property>
  <property fmtid="{D5CDD505-2E9C-101B-9397-08002B2CF9AE}" pid="3" name="Tfs.IsStoryboard">
    <vt:bool>true</vt:bool>
  </property>
  <property fmtid="{D5CDD505-2E9C-101B-9397-08002B2CF9AE}" pid="4" name="Tfs.TeamProjectCollectionUrl">
    <vt:lpwstr>https://tfs.tallan.com:8181/tfs/tallan</vt:lpwstr>
  </property>
  <property fmtid="{D5CDD505-2E9C-101B-9397-08002B2CF9AE}" pid="5" name="Tfs.TeamProjectUrl">
    <vt:lpwstr>vstfs:///Classification/TeamProject/b40a0ea3-8f5c-45d7-bbeb-6fc09747991c</vt:lpwstr>
  </property>
  <property fmtid="{D5CDD505-2E9C-101B-9397-08002B2CF9AE}" pid="6" name="Tfs.TeamProjectName">
    <vt:lpwstr>Tallan.Web</vt:lpwstr>
  </property>
  <property fmtid="{D5CDD505-2E9C-101B-9397-08002B2CF9AE}" pid="7" name="ContentTypeId">
    <vt:lpwstr>0x01010082BCD91B7590BA4185AAD74C53A801A4</vt:lpwstr>
  </property>
</Properties>
</file>